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99"/>
  </p:notesMasterIdLst>
  <p:sldIdLst>
    <p:sldId id="331" r:id="rId2"/>
    <p:sldId id="444" r:id="rId3"/>
    <p:sldId id="445" r:id="rId4"/>
    <p:sldId id="446" r:id="rId5"/>
    <p:sldId id="447" r:id="rId6"/>
    <p:sldId id="448" r:id="rId7"/>
    <p:sldId id="449" r:id="rId8"/>
    <p:sldId id="484" r:id="rId9"/>
    <p:sldId id="451" r:id="rId10"/>
    <p:sldId id="452" r:id="rId11"/>
    <p:sldId id="453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62" r:id="rId21"/>
    <p:sldId id="463" r:id="rId22"/>
    <p:sldId id="464" r:id="rId23"/>
    <p:sldId id="465" r:id="rId24"/>
    <p:sldId id="466" r:id="rId25"/>
    <p:sldId id="467" r:id="rId26"/>
    <p:sldId id="468" r:id="rId27"/>
    <p:sldId id="469" r:id="rId28"/>
    <p:sldId id="470" r:id="rId29"/>
    <p:sldId id="471" r:id="rId30"/>
    <p:sldId id="371" r:id="rId31"/>
    <p:sldId id="372" r:id="rId32"/>
    <p:sldId id="373" r:id="rId33"/>
    <p:sldId id="374" r:id="rId34"/>
    <p:sldId id="375" r:id="rId35"/>
    <p:sldId id="481" r:id="rId36"/>
    <p:sldId id="486" r:id="rId37"/>
    <p:sldId id="482" r:id="rId38"/>
    <p:sldId id="483" r:id="rId39"/>
    <p:sldId id="485" r:id="rId40"/>
    <p:sldId id="443" r:id="rId41"/>
    <p:sldId id="474" r:id="rId42"/>
    <p:sldId id="479" r:id="rId43"/>
    <p:sldId id="480" r:id="rId44"/>
    <p:sldId id="487" r:id="rId45"/>
    <p:sldId id="488" r:id="rId46"/>
    <p:sldId id="472" r:id="rId47"/>
    <p:sldId id="378" r:id="rId48"/>
    <p:sldId id="477" r:id="rId49"/>
    <p:sldId id="478" r:id="rId50"/>
    <p:sldId id="489" r:id="rId51"/>
    <p:sldId id="490" r:id="rId52"/>
    <p:sldId id="473" r:id="rId53"/>
    <p:sldId id="377" r:id="rId54"/>
    <p:sldId id="475" r:id="rId55"/>
    <p:sldId id="476" r:id="rId56"/>
    <p:sldId id="491" r:id="rId57"/>
    <p:sldId id="492" r:id="rId58"/>
    <p:sldId id="356" r:id="rId59"/>
    <p:sldId id="408" r:id="rId60"/>
    <p:sldId id="389" r:id="rId61"/>
    <p:sldId id="407" r:id="rId62"/>
    <p:sldId id="395" r:id="rId63"/>
    <p:sldId id="398" r:id="rId64"/>
    <p:sldId id="399" r:id="rId65"/>
    <p:sldId id="400" r:id="rId66"/>
    <p:sldId id="401" r:id="rId67"/>
    <p:sldId id="402" r:id="rId68"/>
    <p:sldId id="403" r:id="rId69"/>
    <p:sldId id="404" r:id="rId70"/>
    <p:sldId id="405" r:id="rId71"/>
    <p:sldId id="406" r:id="rId72"/>
    <p:sldId id="390" r:id="rId73"/>
    <p:sldId id="409" r:id="rId74"/>
    <p:sldId id="358" r:id="rId75"/>
    <p:sldId id="411" r:id="rId76"/>
    <p:sldId id="359" r:id="rId77"/>
    <p:sldId id="493" r:id="rId78"/>
    <p:sldId id="494" r:id="rId79"/>
    <p:sldId id="495" r:id="rId80"/>
    <p:sldId id="496" r:id="rId81"/>
    <p:sldId id="497" r:id="rId82"/>
    <p:sldId id="498" r:id="rId83"/>
    <p:sldId id="499" r:id="rId84"/>
    <p:sldId id="500" r:id="rId85"/>
    <p:sldId id="501" r:id="rId86"/>
    <p:sldId id="502" r:id="rId87"/>
    <p:sldId id="503" r:id="rId88"/>
    <p:sldId id="504" r:id="rId89"/>
    <p:sldId id="505" r:id="rId90"/>
    <p:sldId id="506" r:id="rId91"/>
    <p:sldId id="507" r:id="rId92"/>
    <p:sldId id="508" r:id="rId93"/>
    <p:sldId id="391" r:id="rId94"/>
    <p:sldId id="393" r:id="rId95"/>
    <p:sldId id="394" r:id="rId96"/>
    <p:sldId id="392" r:id="rId97"/>
    <p:sldId id="264" r:id="rId9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070"/>
    <p:restoredTop sz="94632"/>
  </p:normalViewPr>
  <p:slideViewPr>
    <p:cSldViewPr snapToGrid="0" snapToObjects="1">
      <p:cViewPr varScale="1">
        <p:scale>
          <a:sx n="101" d="100"/>
          <a:sy n="101" d="100"/>
        </p:scale>
        <p:origin x="12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5" d="100"/>
        <a:sy n="95" d="100"/>
      </p:scale>
      <p:origin x="0" y="-247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EB2F55-8C1A-474F-B7D0-F3FB2D793754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27D1F47-859F-42DF-B839-F298D3B90C15}">
      <dgm:prSet phldrT="[Text]" custT="1"/>
      <dgm:spPr/>
      <dgm:t>
        <a:bodyPr/>
        <a:lstStyle/>
        <a:p>
          <a:r>
            <a:rPr lang="en-IN" sz="1400" dirty="0">
              <a:latin typeface="Times New Roman" charset="0"/>
              <a:ea typeface="Times New Roman" charset="0"/>
              <a:cs typeface="Times New Roman" charset="0"/>
            </a:rPr>
            <a:t>Build Model using Train Data</a:t>
          </a:r>
        </a:p>
      </dgm:t>
    </dgm:pt>
    <dgm:pt modelId="{0E29F216-26CE-4A3F-8C1B-F57DBD6C3547}" type="parTrans" cxnId="{254BFF94-9FB3-4825-A45F-3BA256335216}">
      <dgm:prSet/>
      <dgm:spPr/>
      <dgm:t>
        <a:bodyPr/>
        <a:lstStyle/>
        <a:p>
          <a:endParaRPr lang="en-IN" sz="1400">
            <a:latin typeface="Times New Roman" charset="0"/>
            <a:ea typeface="Times New Roman" charset="0"/>
            <a:cs typeface="Times New Roman" charset="0"/>
          </a:endParaRPr>
        </a:p>
      </dgm:t>
    </dgm:pt>
    <dgm:pt modelId="{B113396B-4FBD-4B05-8E13-DE06CD7EC92F}" type="sibTrans" cxnId="{254BFF94-9FB3-4825-A45F-3BA256335216}">
      <dgm:prSet/>
      <dgm:spPr/>
      <dgm:t>
        <a:bodyPr/>
        <a:lstStyle/>
        <a:p>
          <a:endParaRPr lang="en-IN" sz="1400">
            <a:latin typeface="Times New Roman" charset="0"/>
            <a:ea typeface="Times New Roman" charset="0"/>
            <a:cs typeface="Times New Roman" charset="0"/>
          </a:endParaRPr>
        </a:p>
      </dgm:t>
    </dgm:pt>
    <dgm:pt modelId="{4BE05129-96C2-49C2-8F80-8B9F10EDDB3E}">
      <dgm:prSet phldrT="[Text]" custT="1"/>
      <dgm:spPr/>
      <dgm:t>
        <a:bodyPr/>
        <a:lstStyle/>
        <a:p>
          <a:r>
            <a:rPr lang="en-IN" sz="1400" dirty="0">
              <a:latin typeface="Times New Roman" charset="0"/>
              <a:ea typeface="Times New Roman" charset="0"/>
              <a:cs typeface="Times New Roman" charset="0"/>
            </a:rPr>
            <a:t>Finalizing the LSTM Parameters</a:t>
          </a:r>
        </a:p>
      </dgm:t>
    </dgm:pt>
    <dgm:pt modelId="{D5277C0A-5A90-44EB-A245-1061183D5E9B}" type="parTrans" cxnId="{99BE01EC-D7AA-4388-ADDE-5A53DAB9EDBD}">
      <dgm:prSet/>
      <dgm:spPr/>
      <dgm:t>
        <a:bodyPr/>
        <a:lstStyle/>
        <a:p>
          <a:endParaRPr lang="en-IN" sz="1400">
            <a:latin typeface="Times New Roman" charset="0"/>
            <a:ea typeface="Times New Roman" charset="0"/>
            <a:cs typeface="Times New Roman" charset="0"/>
          </a:endParaRPr>
        </a:p>
      </dgm:t>
    </dgm:pt>
    <dgm:pt modelId="{122EAFD1-49CA-4864-BE56-734E29B8862A}" type="sibTrans" cxnId="{99BE01EC-D7AA-4388-ADDE-5A53DAB9EDBD}">
      <dgm:prSet/>
      <dgm:spPr/>
      <dgm:t>
        <a:bodyPr/>
        <a:lstStyle/>
        <a:p>
          <a:endParaRPr lang="en-IN" sz="1400">
            <a:latin typeface="Times New Roman" charset="0"/>
            <a:ea typeface="Times New Roman" charset="0"/>
            <a:cs typeface="Times New Roman" charset="0"/>
          </a:endParaRPr>
        </a:p>
      </dgm:t>
    </dgm:pt>
    <dgm:pt modelId="{8C8687FF-28DE-4B62-9EDC-919776F8214E}">
      <dgm:prSet phldrT="[Text]" custT="1"/>
      <dgm:spPr/>
      <dgm:t>
        <a:bodyPr/>
        <a:lstStyle/>
        <a:p>
          <a:r>
            <a:rPr lang="en-IN" sz="1400" dirty="0">
              <a:latin typeface="Times New Roman" charset="0"/>
              <a:ea typeface="Times New Roman" charset="0"/>
              <a:cs typeface="Times New Roman" charset="0"/>
            </a:rPr>
            <a:t>Test the Model</a:t>
          </a:r>
        </a:p>
      </dgm:t>
    </dgm:pt>
    <dgm:pt modelId="{C85F059C-FF01-4969-9E1B-760C54D7A298}" type="parTrans" cxnId="{DBD335CF-5CF0-4A13-BB67-719779BB8019}">
      <dgm:prSet/>
      <dgm:spPr/>
      <dgm:t>
        <a:bodyPr/>
        <a:lstStyle/>
        <a:p>
          <a:endParaRPr lang="en-IN" sz="1400">
            <a:latin typeface="Times New Roman" charset="0"/>
            <a:ea typeface="Times New Roman" charset="0"/>
            <a:cs typeface="Times New Roman" charset="0"/>
          </a:endParaRPr>
        </a:p>
      </dgm:t>
    </dgm:pt>
    <dgm:pt modelId="{BDC44B49-9E8A-4DCB-82E0-0B37A7991E94}" type="sibTrans" cxnId="{DBD335CF-5CF0-4A13-BB67-719779BB8019}">
      <dgm:prSet/>
      <dgm:spPr/>
      <dgm:t>
        <a:bodyPr/>
        <a:lstStyle/>
        <a:p>
          <a:endParaRPr lang="en-IN" sz="1400">
            <a:latin typeface="Times New Roman" charset="0"/>
            <a:ea typeface="Times New Roman" charset="0"/>
            <a:cs typeface="Times New Roman" charset="0"/>
          </a:endParaRPr>
        </a:p>
      </dgm:t>
    </dgm:pt>
    <dgm:pt modelId="{4AC3B8D6-F8B3-4426-93F6-45F9761B250B}" type="pres">
      <dgm:prSet presAssocID="{53EB2F55-8C1A-474F-B7D0-F3FB2D79375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A1920D79-FDEE-430B-8463-9B59AC726E2A}" type="pres">
      <dgm:prSet presAssocID="{D27D1F47-859F-42DF-B839-F298D3B90C15}" presName="Accent1" presStyleCnt="0"/>
      <dgm:spPr/>
    </dgm:pt>
    <dgm:pt modelId="{383BA773-E455-4DCA-B3B3-8E884C05B81A}" type="pres">
      <dgm:prSet presAssocID="{D27D1F47-859F-42DF-B839-F298D3B90C15}" presName="Accent" presStyleLbl="node1" presStyleIdx="0" presStyleCnt="3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xfrm>
          <a:off x="1098802" y="252833"/>
          <a:ext cx="1901568" cy="190185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>
          <a:gsLst>
            <a:gs pos="0">
              <a:schemeClr val="accent1">
                <a:lumMod val="20000"/>
                <a:lumOff val="80000"/>
              </a:schemeClr>
            </a:gs>
            <a:gs pos="25670">
              <a:schemeClr val="accent1">
                <a:lumMod val="40000"/>
                <a:lumOff val="60000"/>
              </a:schemeClr>
            </a:gs>
            <a:gs pos="99115">
              <a:schemeClr val="accent5">
                <a:lumMod val="60000"/>
                <a:lumOff val="40000"/>
              </a:schemeClr>
            </a:gs>
            <a:gs pos="85000">
              <a:schemeClr val="accent5">
                <a:lumMod val="40000"/>
                <a:lumOff val="60000"/>
              </a:schemeClr>
            </a:gs>
          </a:gsLst>
          <a:lin ang="5400000" scaled="1"/>
        </a:gradFill>
        <a:ln>
          <a:noFill/>
        </a:ln>
      </dgm:spPr>
    </dgm:pt>
    <dgm:pt modelId="{B9B7BAB6-718D-494C-91B7-65DCA990B837}" type="pres">
      <dgm:prSet presAssocID="{D27D1F47-859F-42DF-B839-F298D3B90C1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8B8B18F9-DA80-4852-A650-BA47B3CC9A42}" type="pres">
      <dgm:prSet presAssocID="{4BE05129-96C2-49C2-8F80-8B9F10EDDB3E}" presName="Accent2" presStyleCnt="0"/>
      <dgm:spPr/>
    </dgm:pt>
    <dgm:pt modelId="{4A81990E-A04B-41C3-8884-98DE2EB02C3B}" type="pres">
      <dgm:prSet presAssocID="{4BE05129-96C2-49C2-8F80-8B9F10EDDB3E}" presName="Accent" presStyleLbl="node1" presStyleIdx="1" presStyleCnt="3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xfrm>
          <a:off x="570648" y="1345592"/>
          <a:ext cx="1901568" cy="190185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>
          <a:gsLst>
            <a:gs pos="0">
              <a:schemeClr val="accent1">
                <a:lumMod val="20000"/>
                <a:lumOff val="80000"/>
              </a:schemeClr>
            </a:gs>
            <a:gs pos="25670">
              <a:schemeClr val="accent1">
                <a:lumMod val="40000"/>
                <a:lumOff val="60000"/>
              </a:schemeClr>
            </a:gs>
            <a:gs pos="99115">
              <a:schemeClr val="accent5">
                <a:lumMod val="60000"/>
                <a:lumOff val="40000"/>
              </a:schemeClr>
            </a:gs>
            <a:gs pos="85000">
              <a:schemeClr val="accent5">
                <a:lumMod val="40000"/>
                <a:lumOff val="60000"/>
              </a:schemeClr>
            </a:gs>
          </a:gsLst>
          <a:lin ang="5400000" scaled="1"/>
        </a:gradFill>
        <a:ln>
          <a:noFill/>
        </a:ln>
      </dgm:spPr>
    </dgm:pt>
    <dgm:pt modelId="{59F2E1E2-9E87-4C15-ADD3-290393F13169}" type="pres">
      <dgm:prSet presAssocID="{4BE05129-96C2-49C2-8F80-8B9F10EDDB3E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EB783C0-D370-4B13-8563-10F46F76CA26}" type="pres">
      <dgm:prSet presAssocID="{8C8687FF-28DE-4B62-9EDC-919776F8214E}" presName="Accent3" presStyleCnt="0"/>
      <dgm:spPr/>
    </dgm:pt>
    <dgm:pt modelId="{83E19F0A-9864-4A49-9100-C678B79D735C}" type="pres">
      <dgm:prSet presAssocID="{8C8687FF-28DE-4B62-9EDC-919776F8214E}" presName="Accent" presStyleLbl="node1" presStyleIdx="2" presStyleCnt="3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xfrm>
          <a:off x="1234144" y="2569117"/>
          <a:ext cx="1633741" cy="163439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>
          <a:gsLst>
            <a:gs pos="0">
              <a:schemeClr val="accent1">
                <a:lumMod val="20000"/>
                <a:lumOff val="80000"/>
              </a:schemeClr>
            </a:gs>
            <a:gs pos="25670">
              <a:schemeClr val="accent1">
                <a:lumMod val="40000"/>
                <a:lumOff val="60000"/>
              </a:schemeClr>
            </a:gs>
            <a:gs pos="99115">
              <a:schemeClr val="accent5">
                <a:lumMod val="60000"/>
                <a:lumOff val="40000"/>
              </a:schemeClr>
            </a:gs>
            <a:gs pos="85000">
              <a:schemeClr val="accent5">
                <a:lumMod val="40000"/>
                <a:lumOff val="60000"/>
              </a:schemeClr>
            </a:gs>
          </a:gsLst>
          <a:lin ang="5400000" scaled="1"/>
        </a:gradFill>
        <a:ln>
          <a:noFill/>
        </a:ln>
      </dgm:spPr>
    </dgm:pt>
    <dgm:pt modelId="{C1E46A81-EAE8-4D5A-BA3A-EFD9F95003B8}" type="pres">
      <dgm:prSet presAssocID="{8C8687FF-28DE-4B62-9EDC-919776F8214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DA91EA21-E3A1-3140-AE8F-D741802DB7EF}" type="presOf" srcId="{D27D1F47-859F-42DF-B839-F298D3B90C15}" destId="{B9B7BAB6-718D-494C-91B7-65DCA990B837}" srcOrd="0" destOrd="0" presId="urn:microsoft.com/office/officeart/2009/layout/CircleArrowProcess"/>
    <dgm:cxn modelId="{AAB4022A-5098-D643-BF89-5244B2BC467A}" type="presOf" srcId="{8C8687FF-28DE-4B62-9EDC-919776F8214E}" destId="{C1E46A81-EAE8-4D5A-BA3A-EFD9F95003B8}" srcOrd="0" destOrd="0" presId="urn:microsoft.com/office/officeart/2009/layout/CircleArrowProcess"/>
    <dgm:cxn modelId="{906A564C-A24D-4C46-9F57-ECBAF1C6EAC9}" type="presOf" srcId="{4BE05129-96C2-49C2-8F80-8B9F10EDDB3E}" destId="{59F2E1E2-9E87-4C15-ADD3-290393F13169}" srcOrd="0" destOrd="0" presId="urn:microsoft.com/office/officeart/2009/layout/CircleArrowProcess"/>
    <dgm:cxn modelId="{254BFF94-9FB3-4825-A45F-3BA256335216}" srcId="{53EB2F55-8C1A-474F-B7D0-F3FB2D793754}" destId="{D27D1F47-859F-42DF-B839-F298D3B90C15}" srcOrd="0" destOrd="0" parTransId="{0E29F216-26CE-4A3F-8C1B-F57DBD6C3547}" sibTransId="{B113396B-4FBD-4B05-8E13-DE06CD7EC92F}"/>
    <dgm:cxn modelId="{DBD335CF-5CF0-4A13-BB67-719779BB8019}" srcId="{53EB2F55-8C1A-474F-B7D0-F3FB2D793754}" destId="{8C8687FF-28DE-4B62-9EDC-919776F8214E}" srcOrd="2" destOrd="0" parTransId="{C85F059C-FF01-4969-9E1B-760C54D7A298}" sibTransId="{BDC44B49-9E8A-4DCB-82E0-0B37A7991E94}"/>
    <dgm:cxn modelId="{6E58CFDC-9CC3-3745-8008-8BC902401FAF}" type="presOf" srcId="{53EB2F55-8C1A-474F-B7D0-F3FB2D793754}" destId="{4AC3B8D6-F8B3-4426-93F6-45F9761B250B}" srcOrd="0" destOrd="0" presId="urn:microsoft.com/office/officeart/2009/layout/CircleArrowProcess"/>
    <dgm:cxn modelId="{99BE01EC-D7AA-4388-ADDE-5A53DAB9EDBD}" srcId="{53EB2F55-8C1A-474F-B7D0-F3FB2D793754}" destId="{4BE05129-96C2-49C2-8F80-8B9F10EDDB3E}" srcOrd="1" destOrd="0" parTransId="{D5277C0A-5A90-44EB-A245-1061183D5E9B}" sibTransId="{122EAFD1-49CA-4864-BE56-734E29B8862A}"/>
    <dgm:cxn modelId="{9B6680CE-9DE1-444C-91B0-7311E779C357}" type="presParOf" srcId="{4AC3B8D6-F8B3-4426-93F6-45F9761B250B}" destId="{A1920D79-FDEE-430B-8463-9B59AC726E2A}" srcOrd="0" destOrd="0" presId="urn:microsoft.com/office/officeart/2009/layout/CircleArrowProcess"/>
    <dgm:cxn modelId="{D9655C46-DABA-EB46-B989-911DD98B3FB7}" type="presParOf" srcId="{A1920D79-FDEE-430B-8463-9B59AC726E2A}" destId="{383BA773-E455-4DCA-B3B3-8E884C05B81A}" srcOrd="0" destOrd="0" presId="urn:microsoft.com/office/officeart/2009/layout/CircleArrowProcess"/>
    <dgm:cxn modelId="{211B4218-E577-314B-8B9E-54547C27628D}" type="presParOf" srcId="{4AC3B8D6-F8B3-4426-93F6-45F9761B250B}" destId="{B9B7BAB6-718D-494C-91B7-65DCA990B837}" srcOrd="1" destOrd="0" presId="urn:microsoft.com/office/officeart/2009/layout/CircleArrowProcess"/>
    <dgm:cxn modelId="{EC8649CD-CD37-654B-BB78-55CA4823DD07}" type="presParOf" srcId="{4AC3B8D6-F8B3-4426-93F6-45F9761B250B}" destId="{8B8B18F9-DA80-4852-A650-BA47B3CC9A42}" srcOrd="2" destOrd="0" presId="urn:microsoft.com/office/officeart/2009/layout/CircleArrowProcess"/>
    <dgm:cxn modelId="{832A0583-0768-BD42-9C7C-8003B8EC324A}" type="presParOf" srcId="{8B8B18F9-DA80-4852-A650-BA47B3CC9A42}" destId="{4A81990E-A04B-41C3-8884-98DE2EB02C3B}" srcOrd="0" destOrd="0" presId="urn:microsoft.com/office/officeart/2009/layout/CircleArrowProcess"/>
    <dgm:cxn modelId="{A6D4C4BA-5DC9-6642-BE87-9CA1B8117E07}" type="presParOf" srcId="{4AC3B8D6-F8B3-4426-93F6-45F9761B250B}" destId="{59F2E1E2-9E87-4C15-ADD3-290393F13169}" srcOrd="3" destOrd="0" presId="urn:microsoft.com/office/officeart/2009/layout/CircleArrowProcess"/>
    <dgm:cxn modelId="{ECA54FD8-F2FB-1944-A5A9-14B83F87E19F}" type="presParOf" srcId="{4AC3B8D6-F8B3-4426-93F6-45F9761B250B}" destId="{CEB783C0-D370-4B13-8563-10F46F76CA26}" srcOrd="4" destOrd="0" presId="urn:microsoft.com/office/officeart/2009/layout/CircleArrowProcess"/>
    <dgm:cxn modelId="{F9168FD3-8E0D-794C-AAB2-1008FDE24DBF}" type="presParOf" srcId="{CEB783C0-D370-4B13-8563-10F46F76CA26}" destId="{83E19F0A-9864-4A49-9100-C678B79D735C}" srcOrd="0" destOrd="0" presId="urn:microsoft.com/office/officeart/2009/layout/CircleArrowProcess"/>
    <dgm:cxn modelId="{E58729F1-AC1B-9741-8F68-C2F8EFE75187}" type="presParOf" srcId="{4AC3B8D6-F8B3-4426-93F6-45F9761B250B}" destId="{C1E46A81-EAE8-4D5A-BA3A-EFD9F95003B8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BA773-E455-4DCA-B3B3-8E884C05B81A}">
      <dsp:nvSpPr>
        <dsp:cNvPr id="0" name=""/>
        <dsp:cNvSpPr/>
      </dsp:nvSpPr>
      <dsp:spPr>
        <a:xfrm>
          <a:off x="1098802" y="252833"/>
          <a:ext cx="1901568" cy="190185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>
          <a:gsLst>
            <a:gs pos="0">
              <a:schemeClr val="accent1">
                <a:lumMod val="20000"/>
                <a:lumOff val="80000"/>
              </a:schemeClr>
            </a:gs>
            <a:gs pos="25670">
              <a:schemeClr val="accent1">
                <a:lumMod val="40000"/>
                <a:lumOff val="60000"/>
              </a:schemeClr>
            </a:gs>
            <a:gs pos="99115">
              <a:schemeClr val="accent5">
                <a:lumMod val="60000"/>
                <a:lumOff val="40000"/>
              </a:schemeClr>
            </a:gs>
            <a:gs pos="85000">
              <a:schemeClr val="accent5">
                <a:lumMod val="40000"/>
                <a:lumOff val="60000"/>
              </a:schemeClr>
            </a:gs>
          </a:gsLst>
          <a:lin ang="5400000" scaled="1"/>
        </a:gradFill>
        <a:ln w="15875" cap="flat" cmpd="sng" algn="ctr">
          <a:noFill/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B9B7BAB6-718D-494C-91B7-65DCA990B837}">
      <dsp:nvSpPr>
        <dsp:cNvPr id="0" name=""/>
        <dsp:cNvSpPr/>
      </dsp:nvSpPr>
      <dsp:spPr>
        <a:xfrm>
          <a:off x="1519111" y="939462"/>
          <a:ext cx="1056664" cy="528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imes New Roman" charset="0"/>
              <a:ea typeface="Times New Roman" charset="0"/>
              <a:cs typeface="Times New Roman" charset="0"/>
            </a:rPr>
            <a:t>Build Model using Train Data</a:t>
          </a:r>
        </a:p>
      </dsp:txBody>
      <dsp:txXfrm>
        <a:off x="1519111" y="939462"/>
        <a:ext cx="1056664" cy="528205"/>
      </dsp:txXfrm>
    </dsp:sp>
    <dsp:sp modelId="{4A81990E-A04B-41C3-8884-98DE2EB02C3B}">
      <dsp:nvSpPr>
        <dsp:cNvPr id="0" name=""/>
        <dsp:cNvSpPr/>
      </dsp:nvSpPr>
      <dsp:spPr>
        <a:xfrm>
          <a:off x="570648" y="1345592"/>
          <a:ext cx="1901568" cy="190185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>
          <a:gsLst>
            <a:gs pos="0">
              <a:schemeClr val="accent1">
                <a:lumMod val="20000"/>
                <a:lumOff val="80000"/>
              </a:schemeClr>
            </a:gs>
            <a:gs pos="25670">
              <a:schemeClr val="accent1">
                <a:lumMod val="40000"/>
                <a:lumOff val="60000"/>
              </a:schemeClr>
            </a:gs>
            <a:gs pos="99115">
              <a:schemeClr val="accent5">
                <a:lumMod val="60000"/>
                <a:lumOff val="40000"/>
              </a:schemeClr>
            </a:gs>
            <a:gs pos="85000">
              <a:schemeClr val="accent5">
                <a:lumMod val="40000"/>
                <a:lumOff val="60000"/>
              </a:schemeClr>
            </a:gs>
          </a:gsLst>
          <a:lin ang="5400000" scaled="1"/>
        </a:gradFill>
        <a:ln w="15875" cap="flat" cmpd="sng" algn="ctr">
          <a:noFill/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59F2E1E2-9E87-4C15-ADD3-290393F13169}">
      <dsp:nvSpPr>
        <dsp:cNvPr id="0" name=""/>
        <dsp:cNvSpPr/>
      </dsp:nvSpPr>
      <dsp:spPr>
        <a:xfrm>
          <a:off x="993100" y="2038541"/>
          <a:ext cx="1056664" cy="528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imes New Roman" charset="0"/>
              <a:ea typeface="Times New Roman" charset="0"/>
              <a:cs typeface="Times New Roman" charset="0"/>
            </a:rPr>
            <a:t>Finalizing the LSTM Parameters</a:t>
          </a:r>
        </a:p>
      </dsp:txBody>
      <dsp:txXfrm>
        <a:off x="993100" y="2038541"/>
        <a:ext cx="1056664" cy="528205"/>
      </dsp:txXfrm>
    </dsp:sp>
    <dsp:sp modelId="{83E19F0A-9864-4A49-9100-C678B79D735C}">
      <dsp:nvSpPr>
        <dsp:cNvPr id="0" name=""/>
        <dsp:cNvSpPr/>
      </dsp:nvSpPr>
      <dsp:spPr>
        <a:xfrm>
          <a:off x="1234144" y="2569117"/>
          <a:ext cx="1633741" cy="163439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>
          <a:gsLst>
            <a:gs pos="0">
              <a:schemeClr val="accent1">
                <a:lumMod val="20000"/>
                <a:lumOff val="80000"/>
              </a:schemeClr>
            </a:gs>
            <a:gs pos="25670">
              <a:schemeClr val="accent1">
                <a:lumMod val="40000"/>
                <a:lumOff val="60000"/>
              </a:schemeClr>
            </a:gs>
            <a:gs pos="99115">
              <a:schemeClr val="accent5">
                <a:lumMod val="60000"/>
                <a:lumOff val="40000"/>
              </a:schemeClr>
            </a:gs>
            <a:gs pos="85000">
              <a:schemeClr val="accent5">
                <a:lumMod val="40000"/>
                <a:lumOff val="60000"/>
              </a:schemeClr>
            </a:gs>
          </a:gsLst>
          <a:lin ang="5400000" scaled="1"/>
        </a:gradFill>
        <a:ln w="15875" cap="flat" cmpd="sng" algn="ctr">
          <a:noFill/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C1E46A81-EAE8-4D5A-BA3A-EFD9F95003B8}">
      <dsp:nvSpPr>
        <dsp:cNvPr id="0" name=""/>
        <dsp:cNvSpPr/>
      </dsp:nvSpPr>
      <dsp:spPr>
        <a:xfrm>
          <a:off x="1521611" y="3139200"/>
          <a:ext cx="1056664" cy="528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Times New Roman" charset="0"/>
              <a:ea typeface="Times New Roman" charset="0"/>
              <a:cs typeface="Times New Roman" charset="0"/>
            </a:rPr>
            <a:t>Test the Model</a:t>
          </a:r>
        </a:p>
      </dsp:txBody>
      <dsp:txXfrm>
        <a:off x="1521611" y="3139200"/>
        <a:ext cx="1056664" cy="528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89413-9549-3D47-97F5-D4CE94203242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1DA4A-62B2-BF41-B020-F7BFA80C4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91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946F-8DD5-ED47-BE01-8B73CF450970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EA45-8706-534E-AA56-B762A8D96BB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058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946F-8DD5-ED47-BE01-8B73CF450970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EA45-8706-534E-AA56-B762A8D96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65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946F-8DD5-ED47-BE01-8B73CF450970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EA45-8706-534E-AA56-B762A8D96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53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946F-8DD5-ED47-BE01-8B73CF450970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EA45-8706-534E-AA56-B762A8D96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38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946F-8DD5-ED47-BE01-8B73CF450970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EA45-8706-534E-AA56-B762A8D96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6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946F-8DD5-ED47-BE01-8B73CF450970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EA45-8706-534E-AA56-B762A8D96BB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27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946F-8DD5-ED47-BE01-8B73CF450970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EA45-8706-534E-AA56-B762A8D96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2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946F-8DD5-ED47-BE01-8B73CF450970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EA45-8706-534E-AA56-B762A8D96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06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946F-8DD5-ED47-BE01-8B73CF450970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EA45-8706-534E-AA56-B762A8D96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4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946F-8DD5-ED47-BE01-8B73CF450970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EA45-8706-534E-AA56-B762A8D96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01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0E0946F-8DD5-ED47-BE01-8B73CF450970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0BEA45-8706-534E-AA56-B762A8D96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2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946F-8DD5-ED47-BE01-8B73CF450970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EA45-8706-534E-AA56-B762A8D96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91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0E0946F-8DD5-ED47-BE01-8B73CF450970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50BEA45-8706-534E-AA56-B762A8D96B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45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Study on Covid-19 Vaccines</a:t>
            </a:r>
            <a:endParaRPr lang="en-US" sz="2400" i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100051" y="4703978"/>
            <a:ext cx="10058400" cy="1143000"/>
          </a:xfrm>
        </p:spPr>
        <p:txBody>
          <a:bodyPr>
            <a:normAutofit/>
          </a:bodyPr>
          <a:lstStyle/>
          <a:p>
            <a:pPr algn="ctr"/>
            <a:r>
              <a:rPr lang="en-US" sz="1800" i="1" cap="none" spc="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Vaccines from 3 Manufacturers using Machine Learning Approach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57778" y="5294489"/>
            <a:ext cx="21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110" y="1300613"/>
            <a:ext cx="4037025" cy="226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67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Twitter Data – September 2021 (Token </a:t>
            </a:r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  <a:sym typeface="Wingdings" panose="05000000000000000000" pitchFamily="2" charset="2"/>
              </a:rPr>
              <a:t>janseen</a:t>
            </a:r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  <a:sym typeface="Wingdings" panose="05000000000000000000" pitchFamily="2" charset="2"/>
              </a:rPr>
              <a:t>) | (&lt; 100 Tweets)</a:t>
            </a:r>
            <a:endParaRPr lang="en-US" sz="2000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2710"/>
            <a:ext cx="10846585" cy="534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75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Words Frequency</a:t>
            </a:r>
            <a:endParaRPr lang="en-US" sz="2000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0440"/>
            <a:ext cx="6736882" cy="512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29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Sentiment Classification using Python</a:t>
            </a:r>
            <a:endParaRPr lang="en-US" sz="2000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703"/>
          <a:stretch/>
        </p:blipFill>
        <p:spPr>
          <a:xfrm>
            <a:off x="838199" y="1172710"/>
            <a:ext cx="10692865" cy="541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61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Sentiment Classification</a:t>
            </a:r>
            <a:endParaRPr lang="en-US" sz="2000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5099"/>
            <a:ext cx="4854943" cy="34062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067" y="1572472"/>
            <a:ext cx="5009524" cy="4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8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Word Cloud of Positive Twitter Feeds (Sentiment Analysis)</a:t>
            </a:r>
            <a:endParaRPr lang="en-US" sz="2000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6927"/>
            <a:ext cx="81724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66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Word Cloud of Negative Twitter Feeds (Sentiment Analysis)</a:t>
            </a:r>
            <a:endParaRPr lang="en-US" sz="20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8426"/>
            <a:ext cx="81724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31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err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Moderna</a:t>
            </a:r>
            <a:r>
              <a:rPr lang="en-US" sz="4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Vaccine</a:t>
            </a:r>
            <a:endParaRPr lang="en-US" sz="1800" i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100051" y="4703978"/>
            <a:ext cx="10058400" cy="1143000"/>
          </a:xfrm>
        </p:spPr>
        <p:txBody>
          <a:bodyPr>
            <a:normAutofit/>
          </a:bodyPr>
          <a:lstStyle/>
          <a:p>
            <a:r>
              <a:rPr lang="en-US" sz="1800" i="1" cap="none" spc="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Twitter Feeds</a:t>
            </a:r>
          </a:p>
        </p:txBody>
      </p:sp>
    </p:spTree>
    <p:extLst>
      <p:ext uri="{BB962C8B-B14F-4D97-AF65-F5344CB8AC3E}">
        <p14:creationId xmlns:p14="http://schemas.microsoft.com/office/powerpoint/2010/main" val="366182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Twitter Data – September 2021 (Token </a:t>
            </a:r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  <a:sym typeface="Wingdings" panose="05000000000000000000" pitchFamily="2" charset="2"/>
              </a:rPr>
              <a:t>moderna</a:t>
            </a:r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  <a:sym typeface="Wingdings" panose="05000000000000000000" pitchFamily="2" charset="2"/>
              </a:rPr>
              <a:t>) | (&lt; 2,000 Tweets)</a:t>
            </a:r>
            <a:endParaRPr lang="en-US" sz="2000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4536"/>
            <a:ext cx="11049000" cy="390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94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Words Frequency</a:t>
            </a:r>
            <a:endParaRPr lang="en-US" sz="2000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2710"/>
            <a:ext cx="7273478" cy="555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0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Sentiment Classification using Python</a:t>
            </a:r>
            <a:endParaRPr lang="en-US" sz="2000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6474"/>
            <a:ext cx="10309288" cy="527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84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NLP (Text Analysis) – Part I – Sentiment Analysis</a:t>
            </a:r>
            <a:endParaRPr lang="en-US" sz="1800" i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100051" y="4703978"/>
            <a:ext cx="10058400" cy="1143000"/>
          </a:xfrm>
        </p:spPr>
        <p:txBody>
          <a:bodyPr>
            <a:normAutofit/>
          </a:bodyPr>
          <a:lstStyle/>
          <a:p>
            <a:r>
              <a:rPr lang="en-US" sz="1800" i="1" cap="none" spc="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Twitter Feeds performed Sentiment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94138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Sentiment Classification</a:t>
            </a:r>
            <a:endParaRPr lang="en-US" sz="2000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4349"/>
            <a:ext cx="4777582" cy="32137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057" y="1581895"/>
            <a:ext cx="5057143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81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Word Cloud of Positive Twitter Feeds (Sentiment Analysis)</a:t>
            </a:r>
            <a:endParaRPr lang="en-US" sz="2000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7302"/>
            <a:ext cx="81724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91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Word Cloud of Negative Twitter Feeds (Sentiment Analysis)</a:t>
            </a:r>
            <a:endParaRPr lang="en-US" sz="20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6177"/>
            <a:ext cx="81724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04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Pfizer/</a:t>
            </a:r>
            <a:r>
              <a:rPr lang="en-US" sz="4000" dirty="0" err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Biontech</a:t>
            </a:r>
            <a:r>
              <a:rPr lang="en-US" sz="4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Vaccine</a:t>
            </a:r>
            <a:endParaRPr lang="en-US" sz="1800" i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100051" y="4703978"/>
            <a:ext cx="10058400" cy="1143000"/>
          </a:xfrm>
        </p:spPr>
        <p:txBody>
          <a:bodyPr>
            <a:normAutofit/>
          </a:bodyPr>
          <a:lstStyle/>
          <a:p>
            <a:r>
              <a:rPr lang="en-US" sz="1800" i="1" cap="none" spc="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Twitter Feeds</a:t>
            </a:r>
          </a:p>
        </p:txBody>
      </p:sp>
    </p:spTree>
    <p:extLst>
      <p:ext uri="{BB962C8B-B14F-4D97-AF65-F5344CB8AC3E}">
        <p14:creationId xmlns:p14="http://schemas.microsoft.com/office/powerpoint/2010/main" val="2533483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Twitter Data – September 2021 (Token </a:t>
            </a:r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  <a:sym typeface="Wingdings" panose="05000000000000000000" pitchFamily="2" charset="2"/>
              </a:rPr>
              <a:t>Pfizer,biontech</a:t>
            </a:r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  <a:sym typeface="Wingdings" panose="05000000000000000000" pitchFamily="2" charset="2"/>
              </a:rPr>
              <a:t>) | (&lt; 2,000 Tweets)</a:t>
            </a:r>
            <a:endParaRPr lang="en-US" sz="2000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1603"/>
            <a:ext cx="11048999" cy="53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Words Frequency</a:t>
            </a:r>
            <a:endParaRPr lang="en-US" sz="2000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0320"/>
            <a:ext cx="7196476" cy="54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15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Sentiment Classification using Python</a:t>
            </a:r>
            <a:endParaRPr lang="en-US" sz="2000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0439"/>
            <a:ext cx="10355981" cy="531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72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Sentiment Classification</a:t>
            </a:r>
            <a:endParaRPr lang="en-US" sz="2000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5098"/>
            <a:ext cx="4977904" cy="33485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451" y="1495672"/>
            <a:ext cx="4800000" cy="4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6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Word Cloud of Positive Twitter Feeds (Sentiment Analysis)</a:t>
            </a:r>
            <a:endParaRPr lang="en-US" sz="2000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6927"/>
            <a:ext cx="81724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34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Word Cloud of Negative Twitter Feeds (Sentiment Analysis)</a:t>
            </a:r>
            <a:endParaRPr lang="en-US" sz="20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8427"/>
            <a:ext cx="81724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97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Sentiment Analysis </a:t>
            </a:r>
            <a:r>
              <a:rPr lang="mr-IN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 Step by Step Workflow </a:t>
            </a:r>
            <a:r>
              <a:rPr lang="en-US" sz="2400" i="1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(Data Processing)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42" y="1617599"/>
            <a:ext cx="994340" cy="10077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14" y="4435693"/>
            <a:ext cx="1129082" cy="1129082"/>
          </a:xfrm>
          <a:prstGeom prst="rect">
            <a:avLst/>
          </a:prstGeom>
        </p:spPr>
      </p:pic>
      <p:sp>
        <p:nvSpPr>
          <p:cNvPr id="41" name="Rectangle: Rounded Corners 15"/>
          <p:cNvSpPr/>
          <p:nvPr/>
        </p:nvSpPr>
        <p:spPr>
          <a:xfrm>
            <a:off x="254088" y="2750982"/>
            <a:ext cx="2017734" cy="1497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Fetch Twitter Data using Twitter API and access tokens using Keywords Corona &amp; Covid from Sep 2021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4"/>
          <a:srcRect l="48062"/>
          <a:stretch/>
        </p:blipFill>
        <p:spPr>
          <a:xfrm>
            <a:off x="3924488" y="1339811"/>
            <a:ext cx="1227004" cy="1180913"/>
          </a:xfrm>
          <a:prstGeom prst="rect">
            <a:avLst/>
          </a:prstGeom>
        </p:spPr>
      </p:pic>
      <p:sp>
        <p:nvSpPr>
          <p:cNvPr id="53" name="Rectangle: Rounded Corners 15"/>
          <p:cNvSpPr/>
          <p:nvPr/>
        </p:nvSpPr>
        <p:spPr>
          <a:xfrm>
            <a:off x="3529123" y="2773954"/>
            <a:ext cx="2017734" cy="1370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the flagged data into Python environment and convert into document</a:t>
            </a:r>
          </a:p>
        </p:txBody>
      </p:sp>
      <p:sp>
        <p:nvSpPr>
          <p:cNvPr id="13" name="Rectangle: Rounded Corners 15"/>
          <p:cNvSpPr/>
          <p:nvPr/>
        </p:nvSpPr>
        <p:spPr>
          <a:xfrm>
            <a:off x="6850796" y="1488958"/>
            <a:ext cx="2017734" cy="11363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Punctuations &amp; Unreadable Characters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5707280" y="2905811"/>
            <a:ext cx="792000" cy="111481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/>
          <p:cNvSpPr/>
          <p:nvPr/>
        </p:nvSpPr>
        <p:spPr>
          <a:xfrm>
            <a:off x="6864204" y="2760253"/>
            <a:ext cx="2017734" cy="11363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Common Words</a:t>
            </a:r>
          </a:p>
        </p:txBody>
      </p:sp>
      <p:sp>
        <p:nvSpPr>
          <p:cNvPr id="17" name="Rectangle: Rounded Corners 15"/>
          <p:cNvSpPr/>
          <p:nvPr/>
        </p:nvSpPr>
        <p:spPr>
          <a:xfrm>
            <a:off x="6850796" y="4031548"/>
            <a:ext cx="2017734" cy="11363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Rare Words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2578042" y="2961854"/>
            <a:ext cx="792000" cy="111481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9105807" y="2769386"/>
            <a:ext cx="792000" cy="111481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15"/>
          <p:cNvSpPr/>
          <p:nvPr/>
        </p:nvSpPr>
        <p:spPr>
          <a:xfrm>
            <a:off x="9992960" y="1457124"/>
            <a:ext cx="2017734" cy="11363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Lemmatizing Texts</a:t>
            </a:r>
          </a:p>
        </p:txBody>
      </p:sp>
      <p:sp>
        <p:nvSpPr>
          <p:cNvPr id="32" name="Rectangle: Rounded Corners 15"/>
          <p:cNvSpPr/>
          <p:nvPr/>
        </p:nvSpPr>
        <p:spPr>
          <a:xfrm>
            <a:off x="9992960" y="2726724"/>
            <a:ext cx="2017734" cy="11363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Stop Words</a:t>
            </a:r>
          </a:p>
        </p:txBody>
      </p:sp>
      <p:sp>
        <p:nvSpPr>
          <p:cNvPr id="33" name="Rectangle: Rounded Corners 15"/>
          <p:cNvSpPr/>
          <p:nvPr/>
        </p:nvSpPr>
        <p:spPr>
          <a:xfrm>
            <a:off x="9992960" y="3990949"/>
            <a:ext cx="2017734" cy="11363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 Chat Words to Texts</a:t>
            </a:r>
          </a:p>
        </p:txBody>
      </p:sp>
      <p:sp>
        <p:nvSpPr>
          <p:cNvPr id="34" name="Rectangle: Rounded Corners 15"/>
          <p:cNvSpPr/>
          <p:nvPr/>
        </p:nvSpPr>
        <p:spPr>
          <a:xfrm>
            <a:off x="9992960" y="5255174"/>
            <a:ext cx="2017734" cy="11363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 Texts by removing White Spaces</a:t>
            </a:r>
          </a:p>
        </p:txBody>
      </p:sp>
      <p:sp>
        <p:nvSpPr>
          <p:cNvPr id="20" name="Rectangle: Rounded Corners 15"/>
          <p:cNvSpPr/>
          <p:nvPr/>
        </p:nvSpPr>
        <p:spPr>
          <a:xfrm>
            <a:off x="3529123" y="4482605"/>
            <a:ext cx="2017734" cy="1370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NULL Hypothesis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texts do not have any impact on the Vaccine Manufacturers</a:t>
            </a:r>
          </a:p>
        </p:txBody>
      </p:sp>
    </p:spTree>
    <p:extLst>
      <p:ext uri="{BB962C8B-B14F-4D97-AF65-F5344CB8AC3E}">
        <p14:creationId xmlns:p14="http://schemas.microsoft.com/office/powerpoint/2010/main" val="4153731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NLP (Text Analysis) – Part II – Word Cloud</a:t>
            </a:r>
            <a:endParaRPr lang="en-US" sz="1800" i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100051" y="4703978"/>
            <a:ext cx="10058400" cy="1143000"/>
          </a:xfrm>
        </p:spPr>
        <p:txBody>
          <a:bodyPr>
            <a:normAutofit/>
          </a:bodyPr>
          <a:lstStyle/>
          <a:p>
            <a:r>
              <a:rPr lang="en-US" sz="1800" i="1" cap="none" spc="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Symptoms and After effects of Vaccine (VAERS Data)</a:t>
            </a:r>
          </a:p>
        </p:txBody>
      </p:sp>
    </p:spTree>
    <p:extLst>
      <p:ext uri="{BB962C8B-B14F-4D97-AF65-F5344CB8AC3E}">
        <p14:creationId xmlns:p14="http://schemas.microsoft.com/office/powerpoint/2010/main" val="1394906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Objective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81959">
            <a:off x="6331724" y="1206354"/>
            <a:ext cx="1609772" cy="1590908"/>
          </a:xfrm>
          <a:prstGeom prst="rect">
            <a:avLst/>
          </a:prstGeom>
        </p:spPr>
      </p:pic>
      <p:pic>
        <p:nvPicPr>
          <p:cNvPr id="10" name="Picture 9" descr="http://www.eawraq.com/filemanager.php?action=image&amp;id=17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7128">
            <a:off x="2585067" y="2782008"/>
            <a:ext cx="1829309" cy="15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838200" y="2553026"/>
            <a:ext cx="5458755" cy="2920001"/>
            <a:chOff x="3942281" y="2057400"/>
            <a:chExt cx="4633394" cy="2180772"/>
          </a:xfrm>
        </p:grpSpPr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5762625" y="2065338"/>
              <a:ext cx="2035175" cy="2101850"/>
            </a:xfrm>
            <a:custGeom>
              <a:avLst/>
              <a:gdLst/>
              <a:ahLst/>
              <a:cxnLst>
                <a:cxn ang="0">
                  <a:pos x="1236" y="1323"/>
                </a:cxn>
                <a:cxn ang="0">
                  <a:pos x="1263" y="1279"/>
                </a:cxn>
                <a:cxn ang="0">
                  <a:pos x="1276" y="1226"/>
                </a:cxn>
                <a:cxn ang="0">
                  <a:pos x="1281" y="1167"/>
                </a:cxn>
                <a:cxn ang="0">
                  <a:pos x="1276" y="1099"/>
                </a:cxn>
                <a:cxn ang="0">
                  <a:pos x="1263" y="1031"/>
                </a:cxn>
                <a:cxn ang="0">
                  <a:pos x="1245" y="972"/>
                </a:cxn>
                <a:cxn ang="0">
                  <a:pos x="1230" y="912"/>
                </a:cxn>
                <a:cxn ang="0">
                  <a:pos x="1196" y="800"/>
                </a:cxn>
                <a:cxn ang="0">
                  <a:pos x="1148" y="690"/>
                </a:cxn>
                <a:cxn ang="0">
                  <a:pos x="1107" y="608"/>
                </a:cxn>
                <a:cxn ang="0">
                  <a:pos x="1052" y="517"/>
                </a:cxn>
                <a:cxn ang="0">
                  <a:pos x="1011" y="451"/>
                </a:cxn>
                <a:cxn ang="0">
                  <a:pos x="964" y="392"/>
                </a:cxn>
                <a:cxn ang="0">
                  <a:pos x="889" y="309"/>
                </a:cxn>
                <a:cxn ang="0">
                  <a:pos x="825" y="254"/>
                </a:cxn>
                <a:cxn ang="0">
                  <a:pos x="761" y="205"/>
                </a:cxn>
                <a:cxn ang="0">
                  <a:pos x="700" y="159"/>
                </a:cxn>
                <a:cxn ang="0">
                  <a:pos x="632" y="120"/>
                </a:cxn>
                <a:cxn ang="0">
                  <a:pos x="550" y="82"/>
                </a:cxn>
                <a:cxn ang="0">
                  <a:pos x="481" y="54"/>
                </a:cxn>
                <a:cxn ang="0">
                  <a:pos x="403" y="33"/>
                </a:cxn>
                <a:cxn ang="0">
                  <a:pos x="337" y="18"/>
                </a:cxn>
                <a:cxn ang="0">
                  <a:pos x="273" y="11"/>
                </a:cxn>
                <a:cxn ang="0">
                  <a:pos x="229" y="7"/>
                </a:cxn>
                <a:cxn ang="0">
                  <a:pos x="179" y="3"/>
                </a:cxn>
                <a:cxn ang="0">
                  <a:pos x="0" y="0"/>
                </a:cxn>
                <a:cxn ang="0">
                  <a:pos x="97" y="22"/>
                </a:cxn>
                <a:cxn ang="0">
                  <a:pos x="179" y="45"/>
                </a:cxn>
                <a:cxn ang="0">
                  <a:pos x="243" y="67"/>
                </a:cxn>
                <a:cxn ang="0">
                  <a:pos x="315" y="97"/>
                </a:cxn>
                <a:cxn ang="0">
                  <a:pos x="386" y="136"/>
                </a:cxn>
                <a:cxn ang="0">
                  <a:pos x="449" y="173"/>
                </a:cxn>
                <a:cxn ang="0">
                  <a:pos x="509" y="218"/>
                </a:cxn>
                <a:cxn ang="0">
                  <a:pos x="573" y="271"/>
                </a:cxn>
                <a:cxn ang="0">
                  <a:pos x="632" y="325"/>
                </a:cxn>
                <a:cxn ang="0">
                  <a:pos x="683" y="381"/>
                </a:cxn>
                <a:cxn ang="0">
                  <a:pos x="738" y="449"/>
                </a:cxn>
                <a:cxn ang="0">
                  <a:pos x="789" y="519"/>
                </a:cxn>
                <a:cxn ang="0">
                  <a:pos x="837" y="594"/>
                </a:cxn>
                <a:cxn ang="0">
                  <a:pos x="884" y="688"/>
                </a:cxn>
                <a:cxn ang="0">
                  <a:pos x="913" y="762"/>
                </a:cxn>
                <a:cxn ang="0">
                  <a:pos x="945" y="862"/>
                </a:cxn>
                <a:cxn ang="0">
                  <a:pos x="965" y="967"/>
                </a:cxn>
                <a:cxn ang="0">
                  <a:pos x="972" y="1057"/>
                </a:cxn>
                <a:cxn ang="0">
                  <a:pos x="978" y="1145"/>
                </a:cxn>
                <a:cxn ang="0">
                  <a:pos x="978" y="1218"/>
                </a:cxn>
                <a:cxn ang="0">
                  <a:pos x="953" y="1279"/>
                </a:cxn>
                <a:cxn ang="0">
                  <a:pos x="916" y="1323"/>
                </a:cxn>
                <a:cxn ang="0">
                  <a:pos x="1236" y="1323"/>
                </a:cxn>
              </a:cxnLst>
              <a:rect l="0" t="0" r="r" b="b"/>
              <a:pathLst>
                <a:path w="1282" h="1324">
                  <a:moveTo>
                    <a:pt x="1236" y="1323"/>
                  </a:moveTo>
                  <a:lnTo>
                    <a:pt x="1263" y="1279"/>
                  </a:lnTo>
                  <a:lnTo>
                    <a:pt x="1276" y="1226"/>
                  </a:lnTo>
                  <a:lnTo>
                    <a:pt x="1281" y="1167"/>
                  </a:lnTo>
                  <a:lnTo>
                    <a:pt x="1276" y="1099"/>
                  </a:lnTo>
                  <a:lnTo>
                    <a:pt x="1263" y="1031"/>
                  </a:lnTo>
                  <a:lnTo>
                    <a:pt x="1245" y="972"/>
                  </a:lnTo>
                  <a:lnTo>
                    <a:pt x="1230" y="912"/>
                  </a:lnTo>
                  <a:lnTo>
                    <a:pt x="1196" y="800"/>
                  </a:lnTo>
                  <a:lnTo>
                    <a:pt x="1148" y="690"/>
                  </a:lnTo>
                  <a:lnTo>
                    <a:pt x="1107" y="608"/>
                  </a:lnTo>
                  <a:lnTo>
                    <a:pt x="1052" y="517"/>
                  </a:lnTo>
                  <a:lnTo>
                    <a:pt x="1011" y="451"/>
                  </a:lnTo>
                  <a:lnTo>
                    <a:pt x="964" y="392"/>
                  </a:lnTo>
                  <a:lnTo>
                    <a:pt x="889" y="309"/>
                  </a:lnTo>
                  <a:lnTo>
                    <a:pt x="825" y="254"/>
                  </a:lnTo>
                  <a:lnTo>
                    <a:pt x="761" y="205"/>
                  </a:lnTo>
                  <a:lnTo>
                    <a:pt x="700" y="159"/>
                  </a:lnTo>
                  <a:lnTo>
                    <a:pt x="632" y="120"/>
                  </a:lnTo>
                  <a:lnTo>
                    <a:pt x="550" y="82"/>
                  </a:lnTo>
                  <a:lnTo>
                    <a:pt x="481" y="54"/>
                  </a:lnTo>
                  <a:lnTo>
                    <a:pt x="403" y="33"/>
                  </a:lnTo>
                  <a:lnTo>
                    <a:pt x="337" y="18"/>
                  </a:lnTo>
                  <a:lnTo>
                    <a:pt x="273" y="11"/>
                  </a:lnTo>
                  <a:lnTo>
                    <a:pt x="229" y="7"/>
                  </a:lnTo>
                  <a:lnTo>
                    <a:pt x="179" y="3"/>
                  </a:lnTo>
                  <a:lnTo>
                    <a:pt x="0" y="0"/>
                  </a:lnTo>
                  <a:lnTo>
                    <a:pt x="97" y="22"/>
                  </a:lnTo>
                  <a:lnTo>
                    <a:pt x="179" y="45"/>
                  </a:lnTo>
                  <a:lnTo>
                    <a:pt x="243" y="67"/>
                  </a:lnTo>
                  <a:lnTo>
                    <a:pt x="315" y="97"/>
                  </a:lnTo>
                  <a:lnTo>
                    <a:pt x="386" y="136"/>
                  </a:lnTo>
                  <a:lnTo>
                    <a:pt x="449" y="173"/>
                  </a:lnTo>
                  <a:lnTo>
                    <a:pt x="509" y="218"/>
                  </a:lnTo>
                  <a:lnTo>
                    <a:pt x="573" y="271"/>
                  </a:lnTo>
                  <a:lnTo>
                    <a:pt x="632" y="325"/>
                  </a:lnTo>
                  <a:lnTo>
                    <a:pt x="683" y="381"/>
                  </a:lnTo>
                  <a:lnTo>
                    <a:pt x="738" y="449"/>
                  </a:lnTo>
                  <a:lnTo>
                    <a:pt x="789" y="519"/>
                  </a:lnTo>
                  <a:lnTo>
                    <a:pt x="837" y="594"/>
                  </a:lnTo>
                  <a:lnTo>
                    <a:pt x="884" y="688"/>
                  </a:lnTo>
                  <a:lnTo>
                    <a:pt x="913" y="762"/>
                  </a:lnTo>
                  <a:lnTo>
                    <a:pt x="945" y="862"/>
                  </a:lnTo>
                  <a:lnTo>
                    <a:pt x="965" y="967"/>
                  </a:lnTo>
                  <a:lnTo>
                    <a:pt x="972" y="1057"/>
                  </a:lnTo>
                  <a:lnTo>
                    <a:pt x="978" y="1145"/>
                  </a:lnTo>
                  <a:lnTo>
                    <a:pt x="978" y="1218"/>
                  </a:lnTo>
                  <a:lnTo>
                    <a:pt x="953" y="1279"/>
                  </a:lnTo>
                  <a:lnTo>
                    <a:pt x="916" y="1323"/>
                  </a:lnTo>
                  <a:lnTo>
                    <a:pt x="1236" y="1323"/>
                  </a:lnTo>
                </a:path>
              </a:pathLst>
            </a:custGeom>
            <a:gradFill rotWithShape="0">
              <a:gsLst>
                <a:gs pos="0">
                  <a:srgbClr val="438E00"/>
                </a:gs>
                <a:gs pos="100000">
                  <a:srgbClr val="438E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254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7115175" y="2057400"/>
              <a:ext cx="1460500" cy="2109788"/>
            </a:xfrm>
            <a:custGeom>
              <a:avLst/>
              <a:gdLst/>
              <a:ahLst/>
              <a:cxnLst>
                <a:cxn ang="0">
                  <a:pos x="42" y="1328"/>
                </a:cxn>
                <a:cxn ang="0">
                  <a:pos x="18" y="1298"/>
                </a:cxn>
                <a:cxn ang="0">
                  <a:pos x="0" y="1240"/>
                </a:cxn>
                <a:cxn ang="0">
                  <a:pos x="0" y="1193"/>
                </a:cxn>
                <a:cxn ang="0">
                  <a:pos x="2" y="1123"/>
                </a:cxn>
                <a:cxn ang="0">
                  <a:pos x="25" y="1014"/>
                </a:cxn>
                <a:cxn ang="0">
                  <a:pos x="50" y="917"/>
                </a:cxn>
                <a:cxn ang="0">
                  <a:pos x="83" y="804"/>
                </a:cxn>
                <a:cxn ang="0">
                  <a:pos x="131" y="695"/>
                </a:cxn>
                <a:cxn ang="0">
                  <a:pos x="172" y="613"/>
                </a:cxn>
                <a:cxn ang="0">
                  <a:pos x="229" y="521"/>
                </a:cxn>
                <a:cxn ang="0">
                  <a:pos x="271" y="455"/>
                </a:cxn>
                <a:cxn ang="0">
                  <a:pos x="317" y="397"/>
                </a:cxn>
                <a:cxn ang="0">
                  <a:pos x="393" y="314"/>
                </a:cxn>
                <a:cxn ang="0">
                  <a:pos x="454" y="259"/>
                </a:cxn>
                <a:cxn ang="0">
                  <a:pos x="518" y="210"/>
                </a:cxn>
                <a:cxn ang="0">
                  <a:pos x="582" y="164"/>
                </a:cxn>
                <a:cxn ang="0">
                  <a:pos x="648" y="125"/>
                </a:cxn>
                <a:cxn ang="0">
                  <a:pos x="506" y="19"/>
                </a:cxn>
                <a:cxn ang="0">
                  <a:pos x="919" y="0"/>
                </a:cxn>
                <a:cxn ang="0">
                  <a:pos x="901" y="363"/>
                </a:cxn>
                <a:cxn ang="0">
                  <a:pos x="770" y="222"/>
                </a:cxn>
                <a:cxn ang="0">
                  <a:pos x="707" y="275"/>
                </a:cxn>
                <a:cxn ang="0">
                  <a:pos x="648" y="329"/>
                </a:cxn>
                <a:cxn ang="0">
                  <a:pos x="599" y="386"/>
                </a:cxn>
                <a:cxn ang="0">
                  <a:pos x="541" y="454"/>
                </a:cxn>
                <a:cxn ang="0">
                  <a:pos x="490" y="524"/>
                </a:cxn>
                <a:cxn ang="0">
                  <a:pos x="442" y="599"/>
                </a:cxn>
                <a:cxn ang="0">
                  <a:pos x="396" y="693"/>
                </a:cxn>
                <a:cxn ang="0">
                  <a:pos x="367" y="767"/>
                </a:cxn>
                <a:cxn ang="0">
                  <a:pos x="335" y="867"/>
                </a:cxn>
                <a:cxn ang="0">
                  <a:pos x="314" y="972"/>
                </a:cxn>
                <a:cxn ang="0">
                  <a:pos x="292" y="1069"/>
                </a:cxn>
                <a:cxn ang="0">
                  <a:pos x="289" y="1157"/>
                </a:cxn>
                <a:cxn ang="0">
                  <a:pos x="298" y="1231"/>
                </a:cxn>
                <a:cxn ang="0">
                  <a:pos x="321" y="1284"/>
                </a:cxn>
                <a:cxn ang="0">
                  <a:pos x="371" y="1328"/>
                </a:cxn>
                <a:cxn ang="0">
                  <a:pos x="42" y="1328"/>
                </a:cxn>
              </a:cxnLst>
              <a:rect l="0" t="0" r="r" b="b"/>
              <a:pathLst>
                <a:path w="920" h="1329">
                  <a:moveTo>
                    <a:pt x="42" y="1328"/>
                  </a:moveTo>
                  <a:lnTo>
                    <a:pt x="18" y="1298"/>
                  </a:lnTo>
                  <a:lnTo>
                    <a:pt x="0" y="1240"/>
                  </a:lnTo>
                  <a:lnTo>
                    <a:pt x="0" y="1193"/>
                  </a:lnTo>
                  <a:lnTo>
                    <a:pt x="2" y="1123"/>
                  </a:lnTo>
                  <a:lnTo>
                    <a:pt x="25" y="1014"/>
                  </a:lnTo>
                  <a:lnTo>
                    <a:pt x="50" y="917"/>
                  </a:lnTo>
                  <a:lnTo>
                    <a:pt x="83" y="804"/>
                  </a:lnTo>
                  <a:lnTo>
                    <a:pt x="131" y="695"/>
                  </a:lnTo>
                  <a:lnTo>
                    <a:pt x="172" y="613"/>
                  </a:lnTo>
                  <a:lnTo>
                    <a:pt x="229" y="521"/>
                  </a:lnTo>
                  <a:lnTo>
                    <a:pt x="271" y="455"/>
                  </a:lnTo>
                  <a:lnTo>
                    <a:pt x="317" y="397"/>
                  </a:lnTo>
                  <a:lnTo>
                    <a:pt x="393" y="314"/>
                  </a:lnTo>
                  <a:lnTo>
                    <a:pt x="454" y="259"/>
                  </a:lnTo>
                  <a:lnTo>
                    <a:pt x="518" y="210"/>
                  </a:lnTo>
                  <a:lnTo>
                    <a:pt x="582" y="164"/>
                  </a:lnTo>
                  <a:lnTo>
                    <a:pt x="648" y="125"/>
                  </a:lnTo>
                  <a:lnTo>
                    <a:pt x="506" y="19"/>
                  </a:lnTo>
                  <a:lnTo>
                    <a:pt x="919" y="0"/>
                  </a:lnTo>
                  <a:lnTo>
                    <a:pt x="901" y="363"/>
                  </a:lnTo>
                  <a:lnTo>
                    <a:pt x="770" y="222"/>
                  </a:lnTo>
                  <a:lnTo>
                    <a:pt x="707" y="275"/>
                  </a:lnTo>
                  <a:lnTo>
                    <a:pt x="648" y="329"/>
                  </a:lnTo>
                  <a:lnTo>
                    <a:pt x="599" y="386"/>
                  </a:lnTo>
                  <a:lnTo>
                    <a:pt x="541" y="454"/>
                  </a:lnTo>
                  <a:lnTo>
                    <a:pt x="490" y="524"/>
                  </a:lnTo>
                  <a:lnTo>
                    <a:pt x="442" y="599"/>
                  </a:lnTo>
                  <a:lnTo>
                    <a:pt x="396" y="693"/>
                  </a:lnTo>
                  <a:lnTo>
                    <a:pt x="367" y="767"/>
                  </a:lnTo>
                  <a:lnTo>
                    <a:pt x="335" y="867"/>
                  </a:lnTo>
                  <a:lnTo>
                    <a:pt x="314" y="972"/>
                  </a:lnTo>
                  <a:lnTo>
                    <a:pt x="292" y="1069"/>
                  </a:lnTo>
                  <a:lnTo>
                    <a:pt x="289" y="1157"/>
                  </a:lnTo>
                  <a:lnTo>
                    <a:pt x="298" y="1231"/>
                  </a:lnTo>
                  <a:lnTo>
                    <a:pt x="321" y="1284"/>
                  </a:lnTo>
                  <a:lnTo>
                    <a:pt x="371" y="1328"/>
                  </a:lnTo>
                  <a:lnTo>
                    <a:pt x="42" y="1328"/>
                  </a:lnTo>
                </a:path>
              </a:pathLst>
            </a:custGeom>
            <a:gradFill rotWithShape="0">
              <a:gsLst>
                <a:gs pos="0">
                  <a:srgbClr val="438E00"/>
                </a:gs>
                <a:gs pos="100000">
                  <a:schemeClr val="accent6"/>
                </a:gs>
              </a:gsLst>
              <a:lin ang="5400000" scaled="1"/>
            </a:gradFill>
            <a:ln w="3175" cap="rnd" cmpd="sng">
              <a:solidFill>
                <a:srgbClr val="2A5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3979863" y="2065338"/>
              <a:ext cx="2032000" cy="2101850"/>
            </a:xfrm>
            <a:custGeom>
              <a:avLst/>
              <a:gdLst/>
              <a:ahLst/>
              <a:cxnLst>
                <a:cxn ang="0">
                  <a:pos x="42" y="1323"/>
                </a:cxn>
                <a:cxn ang="0">
                  <a:pos x="18" y="1293"/>
                </a:cxn>
                <a:cxn ang="0">
                  <a:pos x="0" y="1235"/>
                </a:cxn>
                <a:cxn ang="0">
                  <a:pos x="0" y="1188"/>
                </a:cxn>
                <a:cxn ang="0">
                  <a:pos x="1" y="1118"/>
                </a:cxn>
                <a:cxn ang="0">
                  <a:pos x="24" y="1009"/>
                </a:cxn>
                <a:cxn ang="0">
                  <a:pos x="49" y="912"/>
                </a:cxn>
                <a:cxn ang="0">
                  <a:pos x="83" y="800"/>
                </a:cxn>
                <a:cxn ang="0">
                  <a:pos x="131" y="690"/>
                </a:cxn>
                <a:cxn ang="0">
                  <a:pos x="171" y="608"/>
                </a:cxn>
                <a:cxn ang="0">
                  <a:pos x="228" y="517"/>
                </a:cxn>
                <a:cxn ang="0">
                  <a:pos x="271" y="451"/>
                </a:cxn>
                <a:cxn ang="0">
                  <a:pos x="317" y="392"/>
                </a:cxn>
                <a:cxn ang="0">
                  <a:pos x="392" y="309"/>
                </a:cxn>
                <a:cxn ang="0">
                  <a:pos x="454" y="254"/>
                </a:cxn>
                <a:cxn ang="0">
                  <a:pos x="516" y="205"/>
                </a:cxn>
                <a:cxn ang="0">
                  <a:pos x="580" y="159"/>
                </a:cxn>
                <a:cxn ang="0">
                  <a:pos x="646" y="120"/>
                </a:cxn>
                <a:cxn ang="0">
                  <a:pos x="729" y="82"/>
                </a:cxn>
                <a:cxn ang="0">
                  <a:pos x="798" y="54"/>
                </a:cxn>
                <a:cxn ang="0">
                  <a:pos x="875" y="33"/>
                </a:cxn>
                <a:cxn ang="0">
                  <a:pos x="944" y="18"/>
                </a:cxn>
                <a:cxn ang="0">
                  <a:pos x="1006" y="11"/>
                </a:cxn>
                <a:cxn ang="0">
                  <a:pos x="1050" y="7"/>
                </a:cxn>
                <a:cxn ang="0">
                  <a:pos x="1101" y="3"/>
                </a:cxn>
                <a:cxn ang="0">
                  <a:pos x="1279" y="0"/>
                </a:cxn>
                <a:cxn ang="0">
                  <a:pos x="1183" y="22"/>
                </a:cxn>
                <a:cxn ang="0">
                  <a:pos x="1101" y="45"/>
                </a:cxn>
                <a:cxn ang="0">
                  <a:pos x="1038" y="67"/>
                </a:cxn>
                <a:cxn ang="0">
                  <a:pos x="963" y="97"/>
                </a:cxn>
                <a:cxn ang="0">
                  <a:pos x="892" y="136"/>
                </a:cxn>
                <a:cxn ang="0">
                  <a:pos x="829" y="173"/>
                </a:cxn>
                <a:cxn ang="0">
                  <a:pos x="768" y="218"/>
                </a:cxn>
                <a:cxn ang="0">
                  <a:pos x="706" y="271"/>
                </a:cxn>
                <a:cxn ang="0">
                  <a:pos x="646" y="325"/>
                </a:cxn>
                <a:cxn ang="0">
                  <a:pos x="597" y="381"/>
                </a:cxn>
                <a:cxn ang="0">
                  <a:pos x="540" y="449"/>
                </a:cxn>
                <a:cxn ang="0">
                  <a:pos x="489" y="519"/>
                </a:cxn>
                <a:cxn ang="0">
                  <a:pos x="441" y="594"/>
                </a:cxn>
                <a:cxn ang="0">
                  <a:pos x="395" y="688"/>
                </a:cxn>
                <a:cxn ang="0">
                  <a:pos x="366" y="762"/>
                </a:cxn>
                <a:cxn ang="0">
                  <a:pos x="335" y="862"/>
                </a:cxn>
                <a:cxn ang="0">
                  <a:pos x="313" y="967"/>
                </a:cxn>
                <a:cxn ang="0">
                  <a:pos x="290" y="1065"/>
                </a:cxn>
                <a:cxn ang="0">
                  <a:pos x="289" y="1152"/>
                </a:cxn>
                <a:cxn ang="0">
                  <a:pos x="298" y="1226"/>
                </a:cxn>
                <a:cxn ang="0">
                  <a:pos x="320" y="1279"/>
                </a:cxn>
                <a:cxn ang="0">
                  <a:pos x="370" y="1323"/>
                </a:cxn>
                <a:cxn ang="0">
                  <a:pos x="42" y="1323"/>
                </a:cxn>
              </a:cxnLst>
              <a:rect l="0" t="0" r="r" b="b"/>
              <a:pathLst>
                <a:path w="1280" h="1324">
                  <a:moveTo>
                    <a:pt x="42" y="1323"/>
                  </a:moveTo>
                  <a:lnTo>
                    <a:pt x="18" y="1293"/>
                  </a:lnTo>
                  <a:lnTo>
                    <a:pt x="0" y="1235"/>
                  </a:lnTo>
                  <a:lnTo>
                    <a:pt x="0" y="1188"/>
                  </a:lnTo>
                  <a:lnTo>
                    <a:pt x="1" y="1118"/>
                  </a:lnTo>
                  <a:lnTo>
                    <a:pt x="24" y="1009"/>
                  </a:lnTo>
                  <a:lnTo>
                    <a:pt x="49" y="912"/>
                  </a:lnTo>
                  <a:lnTo>
                    <a:pt x="83" y="800"/>
                  </a:lnTo>
                  <a:lnTo>
                    <a:pt x="131" y="690"/>
                  </a:lnTo>
                  <a:lnTo>
                    <a:pt x="171" y="608"/>
                  </a:lnTo>
                  <a:lnTo>
                    <a:pt x="228" y="517"/>
                  </a:lnTo>
                  <a:lnTo>
                    <a:pt x="271" y="451"/>
                  </a:lnTo>
                  <a:lnTo>
                    <a:pt x="317" y="392"/>
                  </a:lnTo>
                  <a:lnTo>
                    <a:pt x="392" y="309"/>
                  </a:lnTo>
                  <a:lnTo>
                    <a:pt x="454" y="254"/>
                  </a:lnTo>
                  <a:lnTo>
                    <a:pt x="516" y="205"/>
                  </a:lnTo>
                  <a:lnTo>
                    <a:pt x="580" y="159"/>
                  </a:lnTo>
                  <a:lnTo>
                    <a:pt x="646" y="120"/>
                  </a:lnTo>
                  <a:lnTo>
                    <a:pt x="729" y="82"/>
                  </a:lnTo>
                  <a:lnTo>
                    <a:pt x="798" y="54"/>
                  </a:lnTo>
                  <a:lnTo>
                    <a:pt x="875" y="33"/>
                  </a:lnTo>
                  <a:lnTo>
                    <a:pt x="944" y="18"/>
                  </a:lnTo>
                  <a:lnTo>
                    <a:pt x="1006" y="11"/>
                  </a:lnTo>
                  <a:lnTo>
                    <a:pt x="1050" y="7"/>
                  </a:lnTo>
                  <a:lnTo>
                    <a:pt x="1101" y="3"/>
                  </a:lnTo>
                  <a:lnTo>
                    <a:pt x="1279" y="0"/>
                  </a:lnTo>
                  <a:lnTo>
                    <a:pt x="1183" y="22"/>
                  </a:lnTo>
                  <a:lnTo>
                    <a:pt x="1101" y="45"/>
                  </a:lnTo>
                  <a:lnTo>
                    <a:pt x="1038" y="67"/>
                  </a:lnTo>
                  <a:lnTo>
                    <a:pt x="963" y="97"/>
                  </a:lnTo>
                  <a:lnTo>
                    <a:pt x="892" y="136"/>
                  </a:lnTo>
                  <a:lnTo>
                    <a:pt x="829" y="173"/>
                  </a:lnTo>
                  <a:lnTo>
                    <a:pt x="768" y="218"/>
                  </a:lnTo>
                  <a:lnTo>
                    <a:pt x="706" y="271"/>
                  </a:lnTo>
                  <a:lnTo>
                    <a:pt x="646" y="325"/>
                  </a:lnTo>
                  <a:lnTo>
                    <a:pt x="597" y="381"/>
                  </a:lnTo>
                  <a:lnTo>
                    <a:pt x="540" y="449"/>
                  </a:lnTo>
                  <a:lnTo>
                    <a:pt x="489" y="519"/>
                  </a:lnTo>
                  <a:lnTo>
                    <a:pt x="441" y="594"/>
                  </a:lnTo>
                  <a:lnTo>
                    <a:pt x="395" y="688"/>
                  </a:lnTo>
                  <a:lnTo>
                    <a:pt x="366" y="762"/>
                  </a:lnTo>
                  <a:lnTo>
                    <a:pt x="335" y="862"/>
                  </a:lnTo>
                  <a:lnTo>
                    <a:pt x="313" y="967"/>
                  </a:lnTo>
                  <a:lnTo>
                    <a:pt x="290" y="1065"/>
                  </a:lnTo>
                  <a:lnTo>
                    <a:pt x="289" y="1152"/>
                  </a:lnTo>
                  <a:lnTo>
                    <a:pt x="298" y="1226"/>
                  </a:lnTo>
                  <a:lnTo>
                    <a:pt x="320" y="1279"/>
                  </a:lnTo>
                  <a:lnTo>
                    <a:pt x="370" y="1323"/>
                  </a:lnTo>
                  <a:lnTo>
                    <a:pt x="42" y="1323"/>
                  </a:lnTo>
                </a:path>
              </a:pathLst>
            </a:custGeom>
            <a:gradFill rotWithShape="0">
              <a:gsLst>
                <a:gs pos="0">
                  <a:srgbClr val="2A5800"/>
                </a:gs>
                <a:gs pos="100000">
                  <a:schemeClr val="accent6"/>
                </a:gs>
              </a:gsLst>
              <a:lin ang="5400000" scaled="1"/>
            </a:gradFill>
            <a:ln w="3175" cap="rnd" cmpd="sng">
              <a:solidFill>
                <a:srgbClr val="2A5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942281" y="3109686"/>
              <a:ext cx="143491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191000" y="4085772"/>
              <a:ext cx="143491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548251" y="3077028"/>
              <a:ext cx="143491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043714" y="2438400"/>
              <a:ext cx="143491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467765" y="2315028"/>
              <a:ext cx="143491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091879" y="3048000"/>
              <a:ext cx="143491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338623" y="4082142"/>
              <a:ext cx="143491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690595" y="3048000"/>
              <a:ext cx="143491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390909" y="2104572"/>
              <a:ext cx="143491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ounded Rectangle 4"/>
          <p:cNvSpPr txBox="1"/>
          <p:nvPr/>
        </p:nvSpPr>
        <p:spPr>
          <a:xfrm>
            <a:off x="941311" y="4255927"/>
            <a:ext cx="3438689" cy="24222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3063" tIns="40640" rIns="40640" bIns="40640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u="sng" kern="12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Methodology</a:t>
            </a:r>
          </a:p>
          <a:p>
            <a:pPr marL="285750" lvl="0" indent="-28575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sz="1400" b="0" kern="12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Collate the VAERS Data into a tabular format </a:t>
            </a:r>
          </a:p>
          <a:p>
            <a:pPr marL="285750" lvl="0" indent="-28575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Perform data cleaning and removal of  unreadable characters</a:t>
            </a:r>
          </a:p>
          <a:p>
            <a:pPr marL="285750" lvl="0" indent="-28575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Find out Words frequency and create Word Cloud based on the three different Vaccines</a:t>
            </a:r>
          </a:p>
          <a:p>
            <a:pPr marL="285750" lvl="0" indent="-28575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sz="1400" b="0" kern="12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Find out the Negatives of the Words</a:t>
            </a:r>
          </a:p>
        </p:txBody>
      </p:sp>
      <p:sp>
        <p:nvSpPr>
          <p:cNvPr id="25" name="Rounded Rectangle 4"/>
          <p:cNvSpPr txBox="1"/>
          <p:nvPr/>
        </p:nvSpPr>
        <p:spPr>
          <a:xfrm>
            <a:off x="6973999" y="1604816"/>
            <a:ext cx="4651656" cy="231346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3063" tIns="40640" rIns="40640" bIns="40640" numCol="1" spcCol="1270" anchor="ctr" anchorCtr="0">
            <a:noAutofit/>
          </a:bodyPr>
          <a:lstStyle/>
          <a:p>
            <a:pPr lvl="0" algn="l" defTabSz="711200">
              <a:spcBef>
                <a:spcPct val="0"/>
              </a:spcBef>
              <a:spcAft>
                <a:spcPct val="35000"/>
              </a:spcAft>
            </a:pPr>
            <a:r>
              <a:rPr lang="en-US" b="1" u="sng" kern="12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Goal of the Study</a:t>
            </a:r>
          </a:p>
          <a:p>
            <a:pPr marL="285750" lvl="0" indent="-285750" defTabSz="711200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Study the adverse effects/symptoms based on the three different vaccines</a:t>
            </a:r>
          </a:p>
          <a:p>
            <a:pPr marL="285750" lvl="0" indent="-285750" defTabSz="711200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spc="9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Out of the 3 Manufacturers identify which of them has higher negative symptoms</a:t>
            </a:r>
            <a:r>
              <a:rPr lang="en-US" spc="9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25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NLP – Textual Analysis of VAERS Data – Step 1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1" name="Rectangle: Rounded Corners 15"/>
          <p:cNvSpPr/>
          <p:nvPr/>
        </p:nvSpPr>
        <p:spPr>
          <a:xfrm>
            <a:off x="1293620" y="2819171"/>
            <a:ext cx="2017734" cy="20791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Importing the VAERS Symptoms and VAERS Vaccine Data into the Python environment</a:t>
            </a:r>
          </a:p>
        </p:txBody>
      </p:sp>
      <p:sp>
        <p:nvSpPr>
          <p:cNvPr id="44" name="Right Arrow 43"/>
          <p:cNvSpPr/>
          <p:nvPr/>
        </p:nvSpPr>
        <p:spPr>
          <a:xfrm>
            <a:off x="3880241" y="3429242"/>
            <a:ext cx="1128394" cy="111481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15"/>
          <p:cNvSpPr/>
          <p:nvPr/>
        </p:nvSpPr>
        <p:spPr>
          <a:xfrm>
            <a:off x="5191301" y="2819171"/>
            <a:ext cx="2017734" cy="20791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 the VAERS Symptoms and VAERS Vaccine Data based on VAERS ID</a:t>
            </a:r>
          </a:p>
        </p:txBody>
      </p:sp>
      <p:sp>
        <p:nvSpPr>
          <p:cNvPr id="51" name="Right Arrow 50"/>
          <p:cNvSpPr/>
          <p:nvPr/>
        </p:nvSpPr>
        <p:spPr>
          <a:xfrm>
            <a:off x="7640137" y="3301350"/>
            <a:ext cx="1128394" cy="111481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"/>
          <a:srcRect l="48062"/>
          <a:stretch/>
        </p:blipFill>
        <p:spPr>
          <a:xfrm>
            <a:off x="1756362" y="1496560"/>
            <a:ext cx="1227004" cy="1180913"/>
          </a:xfrm>
          <a:prstGeom prst="rect">
            <a:avLst/>
          </a:prstGeom>
        </p:spPr>
      </p:pic>
      <p:sp>
        <p:nvSpPr>
          <p:cNvPr id="53" name="Rectangle: Rounded Corners 15"/>
          <p:cNvSpPr/>
          <p:nvPr/>
        </p:nvSpPr>
        <p:spPr>
          <a:xfrm>
            <a:off x="9309041" y="2819171"/>
            <a:ext cx="2017734" cy="20791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Filtering the Data based on COVID 19 and the 3 Manufacturers (Pfizer,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Moderna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Jansees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8498"/>
          <a:stretch/>
        </p:blipFill>
        <p:spPr>
          <a:xfrm>
            <a:off x="5130685" y="1604186"/>
            <a:ext cx="2138966" cy="10732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31735"/>
          <a:stretch/>
        </p:blipFill>
        <p:spPr>
          <a:xfrm>
            <a:off x="5026371" y="5054957"/>
            <a:ext cx="2347593" cy="10611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r="45847"/>
          <a:stretch/>
        </p:blipFill>
        <p:spPr>
          <a:xfrm>
            <a:off x="9048749" y="1271923"/>
            <a:ext cx="2538317" cy="1431238"/>
          </a:xfrm>
          <a:prstGeom prst="rect">
            <a:avLst/>
          </a:prstGeom>
        </p:spPr>
      </p:pic>
      <p:sp>
        <p:nvSpPr>
          <p:cNvPr id="14" name="Rectangle: Rounded Corners 15"/>
          <p:cNvSpPr/>
          <p:nvPr/>
        </p:nvSpPr>
        <p:spPr>
          <a:xfrm>
            <a:off x="1293620" y="5233616"/>
            <a:ext cx="2017734" cy="1370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NULL Hypothesis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texts do not have any impact on the Vaccine Manufacturers</a:t>
            </a:r>
          </a:p>
        </p:txBody>
      </p:sp>
    </p:spTree>
    <p:extLst>
      <p:ext uri="{BB962C8B-B14F-4D97-AF65-F5344CB8AC3E}">
        <p14:creationId xmlns:p14="http://schemas.microsoft.com/office/powerpoint/2010/main" val="1292721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NLP – Textual Analysis of VAERS Data – Step 2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1" name="Rectangle: Rounded Corners 15"/>
          <p:cNvSpPr/>
          <p:nvPr/>
        </p:nvSpPr>
        <p:spPr>
          <a:xfrm>
            <a:off x="796187" y="2251737"/>
            <a:ext cx="2017734" cy="22625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Combining all the Symptoms Texts into One Column based on the 3 Manufacturer and removing duplicates (if present)</a:t>
            </a:r>
          </a:p>
        </p:txBody>
      </p:sp>
      <p:sp>
        <p:nvSpPr>
          <p:cNvPr id="44" name="Right Arrow 43"/>
          <p:cNvSpPr/>
          <p:nvPr/>
        </p:nvSpPr>
        <p:spPr>
          <a:xfrm>
            <a:off x="2983012" y="2938353"/>
            <a:ext cx="792000" cy="111481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15"/>
          <p:cNvSpPr/>
          <p:nvPr/>
        </p:nvSpPr>
        <p:spPr>
          <a:xfrm>
            <a:off x="3871349" y="1626092"/>
            <a:ext cx="2017734" cy="11363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Punctuations &amp; Unreadable Characters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6058174" y="2938353"/>
            <a:ext cx="792000" cy="111481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9058214" y="2895691"/>
            <a:ext cx="792000" cy="111481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54" y="4671248"/>
            <a:ext cx="2871381" cy="1353007"/>
          </a:xfrm>
          <a:prstGeom prst="rect">
            <a:avLst/>
          </a:prstGeom>
        </p:spPr>
      </p:pic>
      <p:sp>
        <p:nvSpPr>
          <p:cNvPr id="20" name="Rectangle: Rounded Corners 15"/>
          <p:cNvSpPr/>
          <p:nvPr/>
        </p:nvSpPr>
        <p:spPr>
          <a:xfrm>
            <a:off x="3884757" y="2897387"/>
            <a:ext cx="2017734" cy="11363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Common Words</a:t>
            </a:r>
          </a:p>
        </p:txBody>
      </p:sp>
      <p:sp>
        <p:nvSpPr>
          <p:cNvPr id="21" name="Rectangle: Rounded Corners 15"/>
          <p:cNvSpPr/>
          <p:nvPr/>
        </p:nvSpPr>
        <p:spPr>
          <a:xfrm>
            <a:off x="3871349" y="4168682"/>
            <a:ext cx="2017734" cy="11363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Rare Words</a:t>
            </a:r>
          </a:p>
        </p:txBody>
      </p:sp>
      <p:sp>
        <p:nvSpPr>
          <p:cNvPr id="22" name="Rectangle: Rounded Corners 15"/>
          <p:cNvSpPr/>
          <p:nvPr/>
        </p:nvSpPr>
        <p:spPr>
          <a:xfrm>
            <a:off x="6945327" y="1626091"/>
            <a:ext cx="2017734" cy="11363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Lemmatizing Texts</a:t>
            </a:r>
          </a:p>
        </p:txBody>
      </p:sp>
      <p:sp>
        <p:nvSpPr>
          <p:cNvPr id="23" name="Rectangle: Rounded Corners 15"/>
          <p:cNvSpPr/>
          <p:nvPr/>
        </p:nvSpPr>
        <p:spPr>
          <a:xfrm>
            <a:off x="6945327" y="2895691"/>
            <a:ext cx="2017734" cy="11363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Stop Words</a:t>
            </a:r>
          </a:p>
        </p:txBody>
      </p:sp>
      <p:sp>
        <p:nvSpPr>
          <p:cNvPr id="24" name="Rectangle: Rounded Corners 15"/>
          <p:cNvSpPr/>
          <p:nvPr/>
        </p:nvSpPr>
        <p:spPr>
          <a:xfrm>
            <a:off x="6945327" y="4159916"/>
            <a:ext cx="2017734" cy="11363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 Chat Words to Texts</a:t>
            </a:r>
          </a:p>
        </p:txBody>
      </p:sp>
      <p:sp>
        <p:nvSpPr>
          <p:cNvPr id="25" name="Rectangle: Rounded Corners 15"/>
          <p:cNvSpPr/>
          <p:nvPr/>
        </p:nvSpPr>
        <p:spPr>
          <a:xfrm>
            <a:off x="6945327" y="5424141"/>
            <a:ext cx="2017734" cy="11363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 Texts by removing White Spaces</a:t>
            </a:r>
          </a:p>
        </p:txBody>
      </p:sp>
      <p:sp>
        <p:nvSpPr>
          <p:cNvPr id="26" name="Rectangle: Rounded Corners 15"/>
          <p:cNvSpPr/>
          <p:nvPr/>
        </p:nvSpPr>
        <p:spPr>
          <a:xfrm>
            <a:off x="10033897" y="2814814"/>
            <a:ext cx="2017734" cy="11363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Words Less than 3 letters</a:t>
            </a:r>
          </a:p>
        </p:txBody>
      </p:sp>
    </p:spTree>
    <p:extLst>
      <p:ext uri="{BB962C8B-B14F-4D97-AF65-F5344CB8AC3E}">
        <p14:creationId xmlns:p14="http://schemas.microsoft.com/office/powerpoint/2010/main" val="3942384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NLP – Textual Analysis of VAERS Data – Step 3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1" name="Rectangle: Rounded Corners 15"/>
          <p:cNvSpPr/>
          <p:nvPr/>
        </p:nvSpPr>
        <p:spPr>
          <a:xfrm>
            <a:off x="803414" y="1940287"/>
            <a:ext cx="2017734" cy="12440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Words and their Frequency/Counter</a:t>
            </a:r>
          </a:p>
        </p:txBody>
      </p:sp>
      <p:sp>
        <p:nvSpPr>
          <p:cNvPr id="44" name="Right Arrow 43"/>
          <p:cNvSpPr/>
          <p:nvPr/>
        </p:nvSpPr>
        <p:spPr>
          <a:xfrm>
            <a:off x="3376817" y="3081426"/>
            <a:ext cx="792000" cy="111481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5"/>
          <p:cNvSpPr/>
          <p:nvPr/>
        </p:nvSpPr>
        <p:spPr>
          <a:xfrm>
            <a:off x="803414" y="3919086"/>
            <a:ext cx="2017734" cy="14545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Word Cloud at a Overall Level and across the three Manufacturers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7392908" y="3081426"/>
            <a:ext cx="792000" cy="111481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577" y="4130125"/>
            <a:ext cx="2947582" cy="15746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376" y="1594910"/>
            <a:ext cx="2625586" cy="1420399"/>
          </a:xfrm>
          <a:prstGeom prst="rect">
            <a:avLst/>
          </a:prstGeom>
        </p:spPr>
      </p:pic>
      <p:sp>
        <p:nvSpPr>
          <p:cNvPr id="16" name="Rectangle: Rounded Corners 15"/>
          <p:cNvSpPr/>
          <p:nvPr/>
        </p:nvSpPr>
        <p:spPr>
          <a:xfrm>
            <a:off x="4575093" y="3405410"/>
            <a:ext cx="2017734" cy="12440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 Word Cloud for the Neutral words</a:t>
            </a:r>
          </a:p>
        </p:txBody>
      </p:sp>
      <p:sp>
        <p:nvSpPr>
          <p:cNvPr id="17" name="Rectangle: Rounded Corners 15"/>
          <p:cNvSpPr/>
          <p:nvPr/>
        </p:nvSpPr>
        <p:spPr>
          <a:xfrm>
            <a:off x="4575093" y="1884955"/>
            <a:ext cx="2017734" cy="12440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Pre Trained Model of Vader predict the Sentiment of the Tweets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917578"/>
              </p:ext>
            </p:extLst>
          </p:nvPr>
        </p:nvGraphicFramePr>
        <p:xfrm>
          <a:off x="3961205" y="4988069"/>
          <a:ext cx="3734994" cy="1220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0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Sentiment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Polarity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0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 –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Greater than - 0.05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0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 – 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Between -0.05 &amp; - 0.5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0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 -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than - 0.5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604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VAERS Data for NLP Analysis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5895"/>
            <a:ext cx="10952381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17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Textual Analysis – Words Frequency (Symptoms) - Overall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1089"/>
            <a:ext cx="7275897" cy="547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29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Textual Analysis – Word Cloud - Overall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72" y="1457325"/>
            <a:ext cx="81724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32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Textual Analysis – Network Graph - Overall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2710"/>
            <a:ext cx="8315425" cy="535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35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NLP Summary – Based on Sentiment Score (Polarity) Distribution (VAERS Data)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877900"/>
              </p:ext>
            </p:extLst>
          </p:nvPr>
        </p:nvGraphicFramePr>
        <p:xfrm>
          <a:off x="924827" y="3677740"/>
          <a:ext cx="8128000" cy="2198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35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Vaccine Manufacturers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 - Low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 - Medium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 - High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Janseen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Moderna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Pfizer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044064"/>
              </p:ext>
            </p:extLst>
          </p:nvPr>
        </p:nvGraphicFramePr>
        <p:xfrm>
          <a:off x="924827" y="1546936"/>
          <a:ext cx="8128000" cy="1479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1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Vaccine Manufacturers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 - Low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 - Medium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 - High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Janseen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12,766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6,433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3,508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Moderna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54,052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23,527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14,068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Pfizer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55,042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25,186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16,745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924827" y="4894790"/>
            <a:ext cx="8128000" cy="558265"/>
          </a:xfrm>
          <a:prstGeom prst="roundRect">
            <a:avLst/>
          </a:prstGeom>
          <a:noFill/>
          <a:ln w="444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46771" y="3800854"/>
            <a:ext cx="224245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Moderna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highest Negative Low based on the Symptoms, we can say that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Moderna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Vaccines have higher effectiveness</a:t>
            </a:r>
          </a:p>
        </p:txBody>
      </p:sp>
    </p:spTree>
    <p:extLst>
      <p:ext uri="{BB962C8B-B14F-4D97-AF65-F5344CB8AC3E}">
        <p14:creationId xmlns:p14="http://schemas.microsoft.com/office/powerpoint/2010/main" val="2097446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Sentiment Analysis </a:t>
            </a:r>
            <a:r>
              <a:rPr lang="mr-IN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 Step by Step Workflow </a:t>
            </a:r>
            <a:r>
              <a:rPr lang="en-US" sz="2400" i="1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(Sentiment Prediction)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Rectangle: Rounded Corners 15"/>
          <p:cNvSpPr/>
          <p:nvPr/>
        </p:nvSpPr>
        <p:spPr>
          <a:xfrm>
            <a:off x="713071" y="1939876"/>
            <a:ext cx="2017734" cy="11363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Words Less than 3 letters</a:t>
            </a:r>
          </a:p>
        </p:txBody>
      </p:sp>
      <p:sp>
        <p:nvSpPr>
          <p:cNvPr id="23" name="Rectangle: Rounded Corners 15"/>
          <p:cNvSpPr/>
          <p:nvPr/>
        </p:nvSpPr>
        <p:spPr>
          <a:xfrm>
            <a:off x="713071" y="3380569"/>
            <a:ext cx="2017734" cy="12440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Words and their Frequency/Counter</a:t>
            </a:r>
          </a:p>
        </p:txBody>
      </p:sp>
      <p:sp>
        <p:nvSpPr>
          <p:cNvPr id="24" name="Rectangle: Rounded Corners 15"/>
          <p:cNvSpPr/>
          <p:nvPr/>
        </p:nvSpPr>
        <p:spPr>
          <a:xfrm>
            <a:off x="807013" y="4928547"/>
            <a:ext cx="2017734" cy="14545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Word Cloud at a Overall Level and across the three Manufacturers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218" y="4583182"/>
            <a:ext cx="2947582" cy="1574604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822149" y="3517838"/>
            <a:ext cx="792000" cy="111481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090" y="2508054"/>
            <a:ext cx="2625586" cy="1420399"/>
          </a:xfrm>
          <a:prstGeom prst="rect">
            <a:avLst/>
          </a:prstGeom>
        </p:spPr>
      </p:pic>
      <p:sp>
        <p:nvSpPr>
          <p:cNvPr id="28" name="Rectangle: Rounded Corners 15"/>
          <p:cNvSpPr/>
          <p:nvPr/>
        </p:nvSpPr>
        <p:spPr>
          <a:xfrm>
            <a:off x="3924664" y="3214837"/>
            <a:ext cx="2017734" cy="12440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 Word Cloud for the Positive and 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words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921746" y="3468366"/>
            <a:ext cx="792000" cy="111481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15"/>
          <p:cNvSpPr/>
          <p:nvPr/>
        </p:nvSpPr>
        <p:spPr>
          <a:xfrm>
            <a:off x="3864545" y="1604217"/>
            <a:ext cx="2017734" cy="12440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Pre Trained Model of Vader predict the Sentiment of the Tweets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277263"/>
              </p:ext>
            </p:extLst>
          </p:nvPr>
        </p:nvGraphicFramePr>
        <p:xfrm>
          <a:off x="3764890" y="4925865"/>
          <a:ext cx="2627086" cy="1433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0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Sentiment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Polarity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0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‘&gt; 0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0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0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‘&lt;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913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err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Janseen</a:t>
            </a:r>
            <a:r>
              <a:rPr lang="en-US" sz="4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Vaccine</a:t>
            </a:r>
            <a:endParaRPr lang="en-US" sz="1800" i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100051" y="4703978"/>
            <a:ext cx="10058400" cy="1143000"/>
          </a:xfrm>
        </p:spPr>
        <p:txBody>
          <a:bodyPr>
            <a:normAutofit/>
          </a:bodyPr>
          <a:lstStyle/>
          <a:p>
            <a:r>
              <a:rPr lang="en-US" sz="1800" i="1" cap="none" spc="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Symptoms of VAERS Data</a:t>
            </a:r>
          </a:p>
        </p:txBody>
      </p:sp>
    </p:spTree>
    <p:extLst>
      <p:ext uri="{BB962C8B-B14F-4D97-AF65-F5344CB8AC3E}">
        <p14:creationId xmlns:p14="http://schemas.microsoft.com/office/powerpoint/2010/main" val="2427732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Top 20 Symptoms Post Vaccination 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38200" y="1432061"/>
          <a:ext cx="10058400" cy="4973060"/>
        </p:xfrm>
        <a:graphic>
          <a:graphicData uri="http://schemas.openxmlformats.org/drawingml/2006/table">
            <a:tbl>
              <a:tblPr lastCol="1" bandRow="1">
                <a:tableStyleId>{8799B23B-EC83-4686-B30A-512413B5E67A}</a:tableStyleId>
              </a:tblPr>
              <a:tblGrid>
                <a:gridCol w="9066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4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5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Pyrexia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5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Vomiting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5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administered to patient of inappropriate age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5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Syncope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5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Pain in extremity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5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Headache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95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Dizziness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95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Pain   Pyrexia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95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Rash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95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Pain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95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Tremor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95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Tinnitus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5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COVID 19   SARS </a:t>
                      </a:r>
                      <a:r>
                        <a:rPr lang="en-US" sz="16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</a:t>
                      </a:r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 test positive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95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adverse event   Product administered to patient of inappropriate age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95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Urticaria</a:t>
                      </a:r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95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Unevaluable event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95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Injection site pain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95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Interchange of vaccine products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95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Nausea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95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Expired product administered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813" marR="4813" marT="4813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870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Textual Analysis – Words Frequency (Symptoms)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7383"/>
            <a:ext cx="6652333" cy="504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83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Textual Analysis – Word Cloud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13" y="1277302"/>
            <a:ext cx="81724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93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Sentiment Classification using Python</a:t>
            </a:r>
            <a:endParaRPr lang="en-US" sz="2000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7476"/>
            <a:ext cx="9209314" cy="53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09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Sentiment Classification</a:t>
            </a:r>
            <a:endParaRPr lang="en-US" sz="2000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8359"/>
            <a:ext cx="5126777" cy="33121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724" y="1600739"/>
            <a:ext cx="4790476" cy="4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701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err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Moderna</a:t>
            </a:r>
            <a:r>
              <a:rPr lang="en-US" sz="4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Vaccine</a:t>
            </a:r>
            <a:endParaRPr lang="en-US" sz="1800" i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100051" y="4703978"/>
            <a:ext cx="10058400" cy="1143000"/>
          </a:xfrm>
        </p:spPr>
        <p:txBody>
          <a:bodyPr>
            <a:normAutofit/>
          </a:bodyPr>
          <a:lstStyle/>
          <a:p>
            <a:r>
              <a:rPr lang="en-US" sz="1800" i="1" cap="none" spc="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Symptoms of VAERS Data</a:t>
            </a:r>
          </a:p>
        </p:txBody>
      </p:sp>
    </p:spTree>
    <p:extLst>
      <p:ext uri="{BB962C8B-B14F-4D97-AF65-F5344CB8AC3E}">
        <p14:creationId xmlns:p14="http://schemas.microsoft.com/office/powerpoint/2010/main" val="25236424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Top 20 Symptoms Post Vaccination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516659"/>
              </p:ext>
            </p:extLst>
          </p:nvPr>
        </p:nvGraphicFramePr>
        <p:xfrm>
          <a:off x="838200" y="1486768"/>
          <a:ext cx="10058400" cy="4968400"/>
        </p:xfrm>
        <a:graphic>
          <a:graphicData uri="http://schemas.openxmlformats.org/drawingml/2006/table">
            <a:tbl>
              <a:tblPr lastCol="1" bandRow="1">
                <a:tableStyleId>{8799B23B-EC83-4686-B30A-512413B5E67A}</a:tableStyleId>
              </a:tblPr>
              <a:tblGrid>
                <a:gridCol w="9114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Pyrexia            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3814</a:t>
                      </a:r>
                      <a:endParaRPr lang="en-US" sz="1600" b="1" u="none" strike="noStrike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8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administered to patient of inappropriate age            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3208</a:t>
                      </a:r>
                      <a:endParaRPr lang="en-US" sz="1600" b="1" u="none" strike="noStrike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8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Rash            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2009</a:t>
                      </a:r>
                      <a:endParaRPr lang="en-US" sz="1600" b="1" u="none" strike="noStrike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8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Unevaluable event            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1785</a:t>
                      </a:r>
                      <a:endParaRPr lang="en-US" sz="1600" b="1" u="none" strike="noStrike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8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Vomiting            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1699</a:t>
                      </a:r>
                      <a:endParaRPr lang="en-US" sz="1600" b="1" u="none" strike="noStrike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8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Pain in extremity            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1631</a:t>
                      </a:r>
                      <a:endParaRPr lang="en-US" sz="1600" b="1" u="none" strike="noStrike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8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Urticaria</a:t>
                      </a:r>
                      <a:r>
                        <a:rPr lang="en-US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1602</a:t>
                      </a:r>
                      <a:endParaRPr lang="en-US" sz="1600" b="1" u="none" strike="noStrike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Inappropriate schedule of product administration            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1436</a:t>
                      </a:r>
                      <a:endParaRPr lang="en-US" sz="1600" b="1" u="none" strike="noStrike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28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Tinnitus            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1371</a:t>
                      </a:r>
                      <a:endParaRPr lang="en-US" sz="1600" b="1" u="none" strike="noStrike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28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Dizziness            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1124</a:t>
                      </a:r>
                      <a:endParaRPr lang="en-US" sz="1600" b="1" u="none" strike="noStrike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28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adverse event   Product administered to patient of inappropriate age         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1087</a:t>
                      </a:r>
                      <a:endParaRPr lang="en-US" sz="1600" b="1" u="none" strike="noStrike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28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storage error            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998</a:t>
                      </a:r>
                      <a:endParaRPr lang="en-US" sz="1600" b="1" u="none" strike="noStrike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28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Injection site erythema   Injection site pruritus   Injection site swelling      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941</a:t>
                      </a:r>
                      <a:endParaRPr lang="en-US" sz="1600" b="1" u="none" strike="noStrike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28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Pain            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939</a:t>
                      </a:r>
                      <a:endParaRPr lang="en-US" sz="1600" b="1" u="none" strike="noStrike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28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Pain   Pyrexia         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917</a:t>
                      </a:r>
                      <a:endParaRPr lang="en-US" sz="1600" b="1" u="none" strike="noStrike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28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COVID 19   SARS </a:t>
                      </a:r>
                      <a:r>
                        <a:rPr lang="en-US" sz="1600" u="none" strike="noStrike" kern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</a:t>
                      </a:r>
                      <a:r>
                        <a:rPr lang="en-US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 test positive         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898</a:t>
                      </a:r>
                      <a:endParaRPr lang="en-US" sz="1600" b="1" u="none" strike="noStrike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28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Poor quality product administered            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879</a:t>
                      </a:r>
                      <a:endParaRPr lang="en-US" sz="1600" b="1" u="none" strike="noStrike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28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          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804</a:t>
                      </a:r>
                      <a:endParaRPr lang="en-US" sz="1600" b="1" u="none" strike="noStrike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28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Interchange of vaccine products            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781</a:t>
                      </a:r>
                      <a:endParaRPr lang="en-US" sz="1600" b="1" u="none" strike="noStrike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28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Pruritus            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80" marR="4580" marT="4580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8554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Textual Analysis – Words Frequency (Symptoms)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5160"/>
            <a:ext cx="6820459" cy="51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196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Textual Analysis – Word Cloud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46" y="1325428"/>
            <a:ext cx="81724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73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Word Cloud of All Twitter Feeds - Overall</a:t>
            </a:r>
            <a:endParaRPr lang="en-US" sz="2000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2710"/>
            <a:ext cx="7765637" cy="51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52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Sentiment Classification using Python</a:t>
            </a:r>
            <a:endParaRPr lang="en-US" sz="2000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096"/>
            <a:ext cx="8632371" cy="530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63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Sentiment Classification</a:t>
            </a:r>
            <a:endParaRPr lang="en-US" sz="2000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5047"/>
            <a:ext cx="5303613" cy="34263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529" y="1491013"/>
            <a:ext cx="4847619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225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Pfizer Vaccine</a:t>
            </a:r>
            <a:endParaRPr lang="en-US" sz="1800" i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100051" y="4703978"/>
            <a:ext cx="10058400" cy="1143000"/>
          </a:xfrm>
        </p:spPr>
        <p:txBody>
          <a:bodyPr>
            <a:normAutofit/>
          </a:bodyPr>
          <a:lstStyle/>
          <a:p>
            <a:r>
              <a:rPr lang="en-US" sz="1800" i="1" cap="none" spc="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Symptoms of VAERS Data</a:t>
            </a:r>
          </a:p>
        </p:txBody>
      </p:sp>
    </p:spTree>
    <p:extLst>
      <p:ext uri="{BB962C8B-B14F-4D97-AF65-F5344CB8AC3E}">
        <p14:creationId xmlns:p14="http://schemas.microsoft.com/office/powerpoint/2010/main" val="29365519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Top 20 Symptoms Post Vaccination 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33899"/>
              </p:ext>
            </p:extLst>
          </p:nvPr>
        </p:nvGraphicFramePr>
        <p:xfrm>
          <a:off x="1010653" y="1559291"/>
          <a:ext cx="9865894" cy="5082140"/>
        </p:xfrm>
        <a:graphic>
          <a:graphicData uri="http://schemas.openxmlformats.org/drawingml/2006/table">
            <a:tbl>
              <a:tblPr lastCol="1" bandRow="1">
                <a:tableStyleId>{8799B23B-EC83-4686-B30A-512413B5E67A}</a:tableStyleId>
              </a:tblPr>
              <a:tblGrid>
                <a:gridCol w="6758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7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storage error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Pyrexia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2689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COVID 19   SARS </a:t>
                      </a:r>
                      <a:r>
                        <a:rPr lang="en-US" sz="16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</a:t>
                      </a:r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 test positive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Dizziness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Tinnitus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Unevaluable event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Pain in extremity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Rash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Urticaria</a:t>
                      </a:r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Vomiting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Herpes zoster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Syncope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Headache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Lymphadenopathy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administered to patient of inappropriate age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Interchange of vaccine products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Inappropriate schedule of product administration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Incorrect dose administered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preparation issue      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COVID 19   Drug ineffective   SARS </a:t>
                      </a:r>
                      <a:r>
                        <a:rPr lang="en-US" sz="16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</a:t>
                      </a:r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 test     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55764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Textual Analysis – Words Frequency (Symptoms)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75" y="1445783"/>
            <a:ext cx="6642244" cy="503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718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Textual Analysis – Word Cloud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23" y="1286927"/>
            <a:ext cx="81724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87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Sentiment Classification using Python</a:t>
            </a:r>
            <a:endParaRPr lang="en-US" sz="2000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2482"/>
            <a:ext cx="8980057" cy="512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85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Sentiment Classification</a:t>
            </a:r>
            <a:endParaRPr lang="en-US" sz="2000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78" y="1644509"/>
            <a:ext cx="4880591" cy="31530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111" y="1644509"/>
            <a:ext cx="4580952" cy="4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5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Modelling- Descriptive Statistics</a:t>
            </a:r>
            <a:endParaRPr lang="en-US" sz="1200" i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57778" y="5294489"/>
            <a:ext cx="21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139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Distribution of Vaccine Lot Across the 3 Manufacturers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38200" y="1347538"/>
          <a:ext cx="9692639" cy="4148487"/>
        </p:xfrm>
        <a:graphic>
          <a:graphicData uri="http://schemas.openxmlformats.org/drawingml/2006/table">
            <a:tbl>
              <a:tblPr firstRow="1" bandRow="1" bandCol="1">
                <a:tableStyleId>{72833802-FEF1-4C79-8D5D-14CF1EAF98D9}</a:tableStyleId>
              </a:tblPr>
              <a:tblGrid>
                <a:gridCol w="3034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4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2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29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VAX_LOT</a:t>
                      </a:r>
                      <a:endParaRPr lang="en-US" sz="20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JANSSEN</a:t>
                      </a:r>
                      <a:endParaRPr lang="en-US" sz="20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MODERNA</a:t>
                      </a:r>
                      <a:endParaRPr lang="en-US" sz="20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PFIZER\BIONTECH</a:t>
                      </a:r>
                      <a:endParaRPr lang="en-US" sz="20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39,576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168,797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137,976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97,240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112,057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7+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25,230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37,687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36,532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71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Word Frequency - Overall</a:t>
            </a:r>
            <a:endParaRPr lang="en-US" sz="2000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2710"/>
            <a:ext cx="6965470" cy="53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627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Cross Correlation across Variables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59337"/>
            <a:ext cx="11031939" cy="31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879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Cross Correlation across Variables (Visual)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6419"/>
            <a:ext cx="6933346" cy="53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329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Distribution based on Manufacturers – Average Hospital Days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7790"/>
            <a:ext cx="8549653" cy="513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86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Distribution based on Manufacturers – Average Age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8540"/>
            <a:ext cx="8389515" cy="504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020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Distribution based on Manufacturers – No of Deaths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9664"/>
            <a:ext cx="8677763" cy="521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912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Distribution based on Manufacturers – Average Age of Deaths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01" y="1358165"/>
            <a:ext cx="8565666" cy="514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559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Distribution based on Gender – No of Deaths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7041"/>
            <a:ext cx="8373177" cy="50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926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Distribution based on Gender – Average Age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7790"/>
            <a:ext cx="8549653" cy="513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97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Distribution based on Genders - Average Days (Difference of Onset and Vaccine Dates)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1538"/>
            <a:ext cx="8645734" cy="51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54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Distribution based on Gender - Average Hospital Days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0038"/>
            <a:ext cx="8498305" cy="510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59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Network Graph of All Twitter Feeds - Overall</a:t>
            </a:r>
            <a:endParaRPr lang="en-US" sz="2000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2709"/>
            <a:ext cx="7906758" cy="50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21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Distribution based on Deaths across States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0039"/>
            <a:ext cx="8357487" cy="50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099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Distribution based on Facility Vaccine Administered – No of Deaths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8540"/>
            <a:ext cx="8309446" cy="499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391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</a:t>
            </a:r>
            <a:endParaRPr lang="en-US" sz="1200" i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57778" y="5294489"/>
            <a:ext cx="21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9368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Objective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81959">
            <a:off x="6527524" y="1153839"/>
            <a:ext cx="1609772" cy="1590908"/>
          </a:xfrm>
          <a:prstGeom prst="rect">
            <a:avLst/>
          </a:prstGeom>
        </p:spPr>
      </p:pic>
      <p:pic>
        <p:nvPicPr>
          <p:cNvPr id="10" name="Picture 9" descr="http://www.eawraq.com/filemanager.php?action=image&amp;id=17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7128">
            <a:off x="2629343" y="1984309"/>
            <a:ext cx="1829309" cy="15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882476" y="1755327"/>
            <a:ext cx="5458755" cy="2920001"/>
            <a:chOff x="3942281" y="2057400"/>
            <a:chExt cx="4633394" cy="2180772"/>
          </a:xfrm>
        </p:grpSpPr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5762625" y="2065338"/>
              <a:ext cx="2035175" cy="2101850"/>
            </a:xfrm>
            <a:custGeom>
              <a:avLst/>
              <a:gdLst/>
              <a:ahLst/>
              <a:cxnLst>
                <a:cxn ang="0">
                  <a:pos x="1236" y="1323"/>
                </a:cxn>
                <a:cxn ang="0">
                  <a:pos x="1263" y="1279"/>
                </a:cxn>
                <a:cxn ang="0">
                  <a:pos x="1276" y="1226"/>
                </a:cxn>
                <a:cxn ang="0">
                  <a:pos x="1281" y="1167"/>
                </a:cxn>
                <a:cxn ang="0">
                  <a:pos x="1276" y="1099"/>
                </a:cxn>
                <a:cxn ang="0">
                  <a:pos x="1263" y="1031"/>
                </a:cxn>
                <a:cxn ang="0">
                  <a:pos x="1245" y="972"/>
                </a:cxn>
                <a:cxn ang="0">
                  <a:pos x="1230" y="912"/>
                </a:cxn>
                <a:cxn ang="0">
                  <a:pos x="1196" y="800"/>
                </a:cxn>
                <a:cxn ang="0">
                  <a:pos x="1148" y="690"/>
                </a:cxn>
                <a:cxn ang="0">
                  <a:pos x="1107" y="608"/>
                </a:cxn>
                <a:cxn ang="0">
                  <a:pos x="1052" y="517"/>
                </a:cxn>
                <a:cxn ang="0">
                  <a:pos x="1011" y="451"/>
                </a:cxn>
                <a:cxn ang="0">
                  <a:pos x="964" y="392"/>
                </a:cxn>
                <a:cxn ang="0">
                  <a:pos x="889" y="309"/>
                </a:cxn>
                <a:cxn ang="0">
                  <a:pos x="825" y="254"/>
                </a:cxn>
                <a:cxn ang="0">
                  <a:pos x="761" y="205"/>
                </a:cxn>
                <a:cxn ang="0">
                  <a:pos x="700" y="159"/>
                </a:cxn>
                <a:cxn ang="0">
                  <a:pos x="632" y="120"/>
                </a:cxn>
                <a:cxn ang="0">
                  <a:pos x="550" y="82"/>
                </a:cxn>
                <a:cxn ang="0">
                  <a:pos x="481" y="54"/>
                </a:cxn>
                <a:cxn ang="0">
                  <a:pos x="403" y="33"/>
                </a:cxn>
                <a:cxn ang="0">
                  <a:pos x="337" y="18"/>
                </a:cxn>
                <a:cxn ang="0">
                  <a:pos x="273" y="11"/>
                </a:cxn>
                <a:cxn ang="0">
                  <a:pos x="229" y="7"/>
                </a:cxn>
                <a:cxn ang="0">
                  <a:pos x="179" y="3"/>
                </a:cxn>
                <a:cxn ang="0">
                  <a:pos x="0" y="0"/>
                </a:cxn>
                <a:cxn ang="0">
                  <a:pos x="97" y="22"/>
                </a:cxn>
                <a:cxn ang="0">
                  <a:pos x="179" y="45"/>
                </a:cxn>
                <a:cxn ang="0">
                  <a:pos x="243" y="67"/>
                </a:cxn>
                <a:cxn ang="0">
                  <a:pos x="315" y="97"/>
                </a:cxn>
                <a:cxn ang="0">
                  <a:pos x="386" y="136"/>
                </a:cxn>
                <a:cxn ang="0">
                  <a:pos x="449" y="173"/>
                </a:cxn>
                <a:cxn ang="0">
                  <a:pos x="509" y="218"/>
                </a:cxn>
                <a:cxn ang="0">
                  <a:pos x="573" y="271"/>
                </a:cxn>
                <a:cxn ang="0">
                  <a:pos x="632" y="325"/>
                </a:cxn>
                <a:cxn ang="0">
                  <a:pos x="683" y="381"/>
                </a:cxn>
                <a:cxn ang="0">
                  <a:pos x="738" y="449"/>
                </a:cxn>
                <a:cxn ang="0">
                  <a:pos x="789" y="519"/>
                </a:cxn>
                <a:cxn ang="0">
                  <a:pos x="837" y="594"/>
                </a:cxn>
                <a:cxn ang="0">
                  <a:pos x="884" y="688"/>
                </a:cxn>
                <a:cxn ang="0">
                  <a:pos x="913" y="762"/>
                </a:cxn>
                <a:cxn ang="0">
                  <a:pos x="945" y="862"/>
                </a:cxn>
                <a:cxn ang="0">
                  <a:pos x="965" y="967"/>
                </a:cxn>
                <a:cxn ang="0">
                  <a:pos x="972" y="1057"/>
                </a:cxn>
                <a:cxn ang="0">
                  <a:pos x="978" y="1145"/>
                </a:cxn>
                <a:cxn ang="0">
                  <a:pos x="978" y="1218"/>
                </a:cxn>
                <a:cxn ang="0">
                  <a:pos x="953" y="1279"/>
                </a:cxn>
                <a:cxn ang="0">
                  <a:pos x="916" y="1323"/>
                </a:cxn>
                <a:cxn ang="0">
                  <a:pos x="1236" y="1323"/>
                </a:cxn>
              </a:cxnLst>
              <a:rect l="0" t="0" r="r" b="b"/>
              <a:pathLst>
                <a:path w="1282" h="1324">
                  <a:moveTo>
                    <a:pt x="1236" y="1323"/>
                  </a:moveTo>
                  <a:lnTo>
                    <a:pt x="1263" y="1279"/>
                  </a:lnTo>
                  <a:lnTo>
                    <a:pt x="1276" y="1226"/>
                  </a:lnTo>
                  <a:lnTo>
                    <a:pt x="1281" y="1167"/>
                  </a:lnTo>
                  <a:lnTo>
                    <a:pt x="1276" y="1099"/>
                  </a:lnTo>
                  <a:lnTo>
                    <a:pt x="1263" y="1031"/>
                  </a:lnTo>
                  <a:lnTo>
                    <a:pt x="1245" y="972"/>
                  </a:lnTo>
                  <a:lnTo>
                    <a:pt x="1230" y="912"/>
                  </a:lnTo>
                  <a:lnTo>
                    <a:pt x="1196" y="800"/>
                  </a:lnTo>
                  <a:lnTo>
                    <a:pt x="1148" y="690"/>
                  </a:lnTo>
                  <a:lnTo>
                    <a:pt x="1107" y="608"/>
                  </a:lnTo>
                  <a:lnTo>
                    <a:pt x="1052" y="517"/>
                  </a:lnTo>
                  <a:lnTo>
                    <a:pt x="1011" y="451"/>
                  </a:lnTo>
                  <a:lnTo>
                    <a:pt x="964" y="392"/>
                  </a:lnTo>
                  <a:lnTo>
                    <a:pt x="889" y="309"/>
                  </a:lnTo>
                  <a:lnTo>
                    <a:pt x="825" y="254"/>
                  </a:lnTo>
                  <a:lnTo>
                    <a:pt x="761" y="205"/>
                  </a:lnTo>
                  <a:lnTo>
                    <a:pt x="700" y="159"/>
                  </a:lnTo>
                  <a:lnTo>
                    <a:pt x="632" y="120"/>
                  </a:lnTo>
                  <a:lnTo>
                    <a:pt x="550" y="82"/>
                  </a:lnTo>
                  <a:lnTo>
                    <a:pt x="481" y="54"/>
                  </a:lnTo>
                  <a:lnTo>
                    <a:pt x="403" y="33"/>
                  </a:lnTo>
                  <a:lnTo>
                    <a:pt x="337" y="18"/>
                  </a:lnTo>
                  <a:lnTo>
                    <a:pt x="273" y="11"/>
                  </a:lnTo>
                  <a:lnTo>
                    <a:pt x="229" y="7"/>
                  </a:lnTo>
                  <a:lnTo>
                    <a:pt x="179" y="3"/>
                  </a:lnTo>
                  <a:lnTo>
                    <a:pt x="0" y="0"/>
                  </a:lnTo>
                  <a:lnTo>
                    <a:pt x="97" y="22"/>
                  </a:lnTo>
                  <a:lnTo>
                    <a:pt x="179" y="45"/>
                  </a:lnTo>
                  <a:lnTo>
                    <a:pt x="243" y="67"/>
                  </a:lnTo>
                  <a:lnTo>
                    <a:pt x="315" y="97"/>
                  </a:lnTo>
                  <a:lnTo>
                    <a:pt x="386" y="136"/>
                  </a:lnTo>
                  <a:lnTo>
                    <a:pt x="449" y="173"/>
                  </a:lnTo>
                  <a:lnTo>
                    <a:pt x="509" y="218"/>
                  </a:lnTo>
                  <a:lnTo>
                    <a:pt x="573" y="271"/>
                  </a:lnTo>
                  <a:lnTo>
                    <a:pt x="632" y="325"/>
                  </a:lnTo>
                  <a:lnTo>
                    <a:pt x="683" y="381"/>
                  </a:lnTo>
                  <a:lnTo>
                    <a:pt x="738" y="449"/>
                  </a:lnTo>
                  <a:lnTo>
                    <a:pt x="789" y="519"/>
                  </a:lnTo>
                  <a:lnTo>
                    <a:pt x="837" y="594"/>
                  </a:lnTo>
                  <a:lnTo>
                    <a:pt x="884" y="688"/>
                  </a:lnTo>
                  <a:lnTo>
                    <a:pt x="913" y="762"/>
                  </a:lnTo>
                  <a:lnTo>
                    <a:pt x="945" y="862"/>
                  </a:lnTo>
                  <a:lnTo>
                    <a:pt x="965" y="967"/>
                  </a:lnTo>
                  <a:lnTo>
                    <a:pt x="972" y="1057"/>
                  </a:lnTo>
                  <a:lnTo>
                    <a:pt x="978" y="1145"/>
                  </a:lnTo>
                  <a:lnTo>
                    <a:pt x="978" y="1218"/>
                  </a:lnTo>
                  <a:lnTo>
                    <a:pt x="953" y="1279"/>
                  </a:lnTo>
                  <a:lnTo>
                    <a:pt x="916" y="1323"/>
                  </a:lnTo>
                  <a:lnTo>
                    <a:pt x="1236" y="1323"/>
                  </a:lnTo>
                </a:path>
              </a:pathLst>
            </a:custGeom>
            <a:gradFill rotWithShape="0">
              <a:gsLst>
                <a:gs pos="0">
                  <a:srgbClr val="438E00"/>
                </a:gs>
                <a:gs pos="100000">
                  <a:srgbClr val="438E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254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7115175" y="2057400"/>
              <a:ext cx="1460500" cy="2109788"/>
            </a:xfrm>
            <a:custGeom>
              <a:avLst/>
              <a:gdLst/>
              <a:ahLst/>
              <a:cxnLst>
                <a:cxn ang="0">
                  <a:pos x="42" y="1328"/>
                </a:cxn>
                <a:cxn ang="0">
                  <a:pos x="18" y="1298"/>
                </a:cxn>
                <a:cxn ang="0">
                  <a:pos x="0" y="1240"/>
                </a:cxn>
                <a:cxn ang="0">
                  <a:pos x="0" y="1193"/>
                </a:cxn>
                <a:cxn ang="0">
                  <a:pos x="2" y="1123"/>
                </a:cxn>
                <a:cxn ang="0">
                  <a:pos x="25" y="1014"/>
                </a:cxn>
                <a:cxn ang="0">
                  <a:pos x="50" y="917"/>
                </a:cxn>
                <a:cxn ang="0">
                  <a:pos x="83" y="804"/>
                </a:cxn>
                <a:cxn ang="0">
                  <a:pos x="131" y="695"/>
                </a:cxn>
                <a:cxn ang="0">
                  <a:pos x="172" y="613"/>
                </a:cxn>
                <a:cxn ang="0">
                  <a:pos x="229" y="521"/>
                </a:cxn>
                <a:cxn ang="0">
                  <a:pos x="271" y="455"/>
                </a:cxn>
                <a:cxn ang="0">
                  <a:pos x="317" y="397"/>
                </a:cxn>
                <a:cxn ang="0">
                  <a:pos x="393" y="314"/>
                </a:cxn>
                <a:cxn ang="0">
                  <a:pos x="454" y="259"/>
                </a:cxn>
                <a:cxn ang="0">
                  <a:pos x="518" y="210"/>
                </a:cxn>
                <a:cxn ang="0">
                  <a:pos x="582" y="164"/>
                </a:cxn>
                <a:cxn ang="0">
                  <a:pos x="648" y="125"/>
                </a:cxn>
                <a:cxn ang="0">
                  <a:pos x="506" y="19"/>
                </a:cxn>
                <a:cxn ang="0">
                  <a:pos x="919" y="0"/>
                </a:cxn>
                <a:cxn ang="0">
                  <a:pos x="901" y="363"/>
                </a:cxn>
                <a:cxn ang="0">
                  <a:pos x="770" y="222"/>
                </a:cxn>
                <a:cxn ang="0">
                  <a:pos x="707" y="275"/>
                </a:cxn>
                <a:cxn ang="0">
                  <a:pos x="648" y="329"/>
                </a:cxn>
                <a:cxn ang="0">
                  <a:pos x="599" y="386"/>
                </a:cxn>
                <a:cxn ang="0">
                  <a:pos x="541" y="454"/>
                </a:cxn>
                <a:cxn ang="0">
                  <a:pos x="490" y="524"/>
                </a:cxn>
                <a:cxn ang="0">
                  <a:pos x="442" y="599"/>
                </a:cxn>
                <a:cxn ang="0">
                  <a:pos x="396" y="693"/>
                </a:cxn>
                <a:cxn ang="0">
                  <a:pos x="367" y="767"/>
                </a:cxn>
                <a:cxn ang="0">
                  <a:pos x="335" y="867"/>
                </a:cxn>
                <a:cxn ang="0">
                  <a:pos x="314" y="972"/>
                </a:cxn>
                <a:cxn ang="0">
                  <a:pos x="292" y="1069"/>
                </a:cxn>
                <a:cxn ang="0">
                  <a:pos x="289" y="1157"/>
                </a:cxn>
                <a:cxn ang="0">
                  <a:pos x="298" y="1231"/>
                </a:cxn>
                <a:cxn ang="0">
                  <a:pos x="321" y="1284"/>
                </a:cxn>
                <a:cxn ang="0">
                  <a:pos x="371" y="1328"/>
                </a:cxn>
                <a:cxn ang="0">
                  <a:pos x="42" y="1328"/>
                </a:cxn>
              </a:cxnLst>
              <a:rect l="0" t="0" r="r" b="b"/>
              <a:pathLst>
                <a:path w="920" h="1329">
                  <a:moveTo>
                    <a:pt x="42" y="1328"/>
                  </a:moveTo>
                  <a:lnTo>
                    <a:pt x="18" y="1298"/>
                  </a:lnTo>
                  <a:lnTo>
                    <a:pt x="0" y="1240"/>
                  </a:lnTo>
                  <a:lnTo>
                    <a:pt x="0" y="1193"/>
                  </a:lnTo>
                  <a:lnTo>
                    <a:pt x="2" y="1123"/>
                  </a:lnTo>
                  <a:lnTo>
                    <a:pt x="25" y="1014"/>
                  </a:lnTo>
                  <a:lnTo>
                    <a:pt x="50" y="917"/>
                  </a:lnTo>
                  <a:lnTo>
                    <a:pt x="83" y="804"/>
                  </a:lnTo>
                  <a:lnTo>
                    <a:pt x="131" y="695"/>
                  </a:lnTo>
                  <a:lnTo>
                    <a:pt x="172" y="613"/>
                  </a:lnTo>
                  <a:lnTo>
                    <a:pt x="229" y="521"/>
                  </a:lnTo>
                  <a:lnTo>
                    <a:pt x="271" y="455"/>
                  </a:lnTo>
                  <a:lnTo>
                    <a:pt x="317" y="397"/>
                  </a:lnTo>
                  <a:lnTo>
                    <a:pt x="393" y="314"/>
                  </a:lnTo>
                  <a:lnTo>
                    <a:pt x="454" y="259"/>
                  </a:lnTo>
                  <a:lnTo>
                    <a:pt x="518" y="210"/>
                  </a:lnTo>
                  <a:lnTo>
                    <a:pt x="582" y="164"/>
                  </a:lnTo>
                  <a:lnTo>
                    <a:pt x="648" y="125"/>
                  </a:lnTo>
                  <a:lnTo>
                    <a:pt x="506" y="19"/>
                  </a:lnTo>
                  <a:lnTo>
                    <a:pt x="919" y="0"/>
                  </a:lnTo>
                  <a:lnTo>
                    <a:pt x="901" y="363"/>
                  </a:lnTo>
                  <a:lnTo>
                    <a:pt x="770" y="222"/>
                  </a:lnTo>
                  <a:lnTo>
                    <a:pt x="707" y="275"/>
                  </a:lnTo>
                  <a:lnTo>
                    <a:pt x="648" y="329"/>
                  </a:lnTo>
                  <a:lnTo>
                    <a:pt x="599" y="386"/>
                  </a:lnTo>
                  <a:lnTo>
                    <a:pt x="541" y="454"/>
                  </a:lnTo>
                  <a:lnTo>
                    <a:pt x="490" y="524"/>
                  </a:lnTo>
                  <a:lnTo>
                    <a:pt x="442" y="599"/>
                  </a:lnTo>
                  <a:lnTo>
                    <a:pt x="396" y="693"/>
                  </a:lnTo>
                  <a:lnTo>
                    <a:pt x="367" y="767"/>
                  </a:lnTo>
                  <a:lnTo>
                    <a:pt x="335" y="867"/>
                  </a:lnTo>
                  <a:lnTo>
                    <a:pt x="314" y="972"/>
                  </a:lnTo>
                  <a:lnTo>
                    <a:pt x="292" y="1069"/>
                  </a:lnTo>
                  <a:lnTo>
                    <a:pt x="289" y="1157"/>
                  </a:lnTo>
                  <a:lnTo>
                    <a:pt x="298" y="1231"/>
                  </a:lnTo>
                  <a:lnTo>
                    <a:pt x="321" y="1284"/>
                  </a:lnTo>
                  <a:lnTo>
                    <a:pt x="371" y="1328"/>
                  </a:lnTo>
                  <a:lnTo>
                    <a:pt x="42" y="1328"/>
                  </a:lnTo>
                </a:path>
              </a:pathLst>
            </a:custGeom>
            <a:gradFill rotWithShape="0">
              <a:gsLst>
                <a:gs pos="0">
                  <a:srgbClr val="438E00"/>
                </a:gs>
                <a:gs pos="100000">
                  <a:schemeClr val="accent6"/>
                </a:gs>
              </a:gsLst>
              <a:lin ang="5400000" scaled="1"/>
            </a:gradFill>
            <a:ln w="3175" cap="rnd" cmpd="sng">
              <a:solidFill>
                <a:srgbClr val="2A5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3979863" y="2065338"/>
              <a:ext cx="2032000" cy="2101850"/>
            </a:xfrm>
            <a:custGeom>
              <a:avLst/>
              <a:gdLst/>
              <a:ahLst/>
              <a:cxnLst>
                <a:cxn ang="0">
                  <a:pos x="42" y="1323"/>
                </a:cxn>
                <a:cxn ang="0">
                  <a:pos x="18" y="1293"/>
                </a:cxn>
                <a:cxn ang="0">
                  <a:pos x="0" y="1235"/>
                </a:cxn>
                <a:cxn ang="0">
                  <a:pos x="0" y="1188"/>
                </a:cxn>
                <a:cxn ang="0">
                  <a:pos x="1" y="1118"/>
                </a:cxn>
                <a:cxn ang="0">
                  <a:pos x="24" y="1009"/>
                </a:cxn>
                <a:cxn ang="0">
                  <a:pos x="49" y="912"/>
                </a:cxn>
                <a:cxn ang="0">
                  <a:pos x="83" y="800"/>
                </a:cxn>
                <a:cxn ang="0">
                  <a:pos x="131" y="690"/>
                </a:cxn>
                <a:cxn ang="0">
                  <a:pos x="171" y="608"/>
                </a:cxn>
                <a:cxn ang="0">
                  <a:pos x="228" y="517"/>
                </a:cxn>
                <a:cxn ang="0">
                  <a:pos x="271" y="451"/>
                </a:cxn>
                <a:cxn ang="0">
                  <a:pos x="317" y="392"/>
                </a:cxn>
                <a:cxn ang="0">
                  <a:pos x="392" y="309"/>
                </a:cxn>
                <a:cxn ang="0">
                  <a:pos x="454" y="254"/>
                </a:cxn>
                <a:cxn ang="0">
                  <a:pos x="516" y="205"/>
                </a:cxn>
                <a:cxn ang="0">
                  <a:pos x="580" y="159"/>
                </a:cxn>
                <a:cxn ang="0">
                  <a:pos x="646" y="120"/>
                </a:cxn>
                <a:cxn ang="0">
                  <a:pos x="729" y="82"/>
                </a:cxn>
                <a:cxn ang="0">
                  <a:pos x="798" y="54"/>
                </a:cxn>
                <a:cxn ang="0">
                  <a:pos x="875" y="33"/>
                </a:cxn>
                <a:cxn ang="0">
                  <a:pos x="944" y="18"/>
                </a:cxn>
                <a:cxn ang="0">
                  <a:pos x="1006" y="11"/>
                </a:cxn>
                <a:cxn ang="0">
                  <a:pos x="1050" y="7"/>
                </a:cxn>
                <a:cxn ang="0">
                  <a:pos x="1101" y="3"/>
                </a:cxn>
                <a:cxn ang="0">
                  <a:pos x="1279" y="0"/>
                </a:cxn>
                <a:cxn ang="0">
                  <a:pos x="1183" y="22"/>
                </a:cxn>
                <a:cxn ang="0">
                  <a:pos x="1101" y="45"/>
                </a:cxn>
                <a:cxn ang="0">
                  <a:pos x="1038" y="67"/>
                </a:cxn>
                <a:cxn ang="0">
                  <a:pos x="963" y="97"/>
                </a:cxn>
                <a:cxn ang="0">
                  <a:pos x="892" y="136"/>
                </a:cxn>
                <a:cxn ang="0">
                  <a:pos x="829" y="173"/>
                </a:cxn>
                <a:cxn ang="0">
                  <a:pos x="768" y="218"/>
                </a:cxn>
                <a:cxn ang="0">
                  <a:pos x="706" y="271"/>
                </a:cxn>
                <a:cxn ang="0">
                  <a:pos x="646" y="325"/>
                </a:cxn>
                <a:cxn ang="0">
                  <a:pos x="597" y="381"/>
                </a:cxn>
                <a:cxn ang="0">
                  <a:pos x="540" y="449"/>
                </a:cxn>
                <a:cxn ang="0">
                  <a:pos x="489" y="519"/>
                </a:cxn>
                <a:cxn ang="0">
                  <a:pos x="441" y="594"/>
                </a:cxn>
                <a:cxn ang="0">
                  <a:pos x="395" y="688"/>
                </a:cxn>
                <a:cxn ang="0">
                  <a:pos x="366" y="762"/>
                </a:cxn>
                <a:cxn ang="0">
                  <a:pos x="335" y="862"/>
                </a:cxn>
                <a:cxn ang="0">
                  <a:pos x="313" y="967"/>
                </a:cxn>
                <a:cxn ang="0">
                  <a:pos x="290" y="1065"/>
                </a:cxn>
                <a:cxn ang="0">
                  <a:pos x="289" y="1152"/>
                </a:cxn>
                <a:cxn ang="0">
                  <a:pos x="298" y="1226"/>
                </a:cxn>
                <a:cxn ang="0">
                  <a:pos x="320" y="1279"/>
                </a:cxn>
                <a:cxn ang="0">
                  <a:pos x="370" y="1323"/>
                </a:cxn>
                <a:cxn ang="0">
                  <a:pos x="42" y="1323"/>
                </a:cxn>
              </a:cxnLst>
              <a:rect l="0" t="0" r="r" b="b"/>
              <a:pathLst>
                <a:path w="1280" h="1324">
                  <a:moveTo>
                    <a:pt x="42" y="1323"/>
                  </a:moveTo>
                  <a:lnTo>
                    <a:pt x="18" y="1293"/>
                  </a:lnTo>
                  <a:lnTo>
                    <a:pt x="0" y="1235"/>
                  </a:lnTo>
                  <a:lnTo>
                    <a:pt x="0" y="1188"/>
                  </a:lnTo>
                  <a:lnTo>
                    <a:pt x="1" y="1118"/>
                  </a:lnTo>
                  <a:lnTo>
                    <a:pt x="24" y="1009"/>
                  </a:lnTo>
                  <a:lnTo>
                    <a:pt x="49" y="912"/>
                  </a:lnTo>
                  <a:lnTo>
                    <a:pt x="83" y="800"/>
                  </a:lnTo>
                  <a:lnTo>
                    <a:pt x="131" y="690"/>
                  </a:lnTo>
                  <a:lnTo>
                    <a:pt x="171" y="608"/>
                  </a:lnTo>
                  <a:lnTo>
                    <a:pt x="228" y="517"/>
                  </a:lnTo>
                  <a:lnTo>
                    <a:pt x="271" y="451"/>
                  </a:lnTo>
                  <a:lnTo>
                    <a:pt x="317" y="392"/>
                  </a:lnTo>
                  <a:lnTo>
                    <a:pt x="392" y="309"/>
                  </a:lnTo>
                  <a:lnTo>
                    <a:pt x="454" y="254"/>
                  </a:lnTo>
                  <a:lnTo>
                    <a:pt x="516" y="205"/>
                  </a:lnTo>
                  <a:lnTo>
                    <a:pt x="580" y="159"/>
                  </a:lnTo>
                  <a:lnTo>
                    <a:pt x="646" y="120"/>
                  </a:lnTo>
                  <a:lnTo>
                    <a:pt x="729" y="82"/>
                  </a:lnTo>
                  <a:lnTo>
                    <a:pt x="798" y="54"/>
                  </a:lnTo>
                  <a:lnTo>
                    <a:pt x="875" y="33"/>
                  </a:lnTo>
                  <a:lnTo>
                    <a:pt x="944" y="18"/>
                  </a:lnTo>
                  <a:lnTo>
                    <a:pt x="1006" y="11"/>
                  </a:lnTo>
                  <a:lnTo>
                    <a:pt x="1050" y="7"/>
                  </a:lnTo>
                  <a:lnTo>
                    <a:pt x="1101" y="3"/>
                  </a:lnTo>
                  <a:lnTo>
                    <a:pt x="1279" y="0"/>
                  </a:lnTo>
                  <a:lnTo>
                    <a:pt x="1183" y="22"/>
                  </a:lnTo>
                  <a:lnTo>
                    <a:pt x="1101" y="45"/>
                  </a:lnTo>
                  <a:lnTo>
                    <a:pt x="1038" y="67"/>
                  </a:lnTo>
                  <a:lnTo>
                    <a:pt x="963" y="97"/>
                  </a:lnTo>
                  <a:lnTo>
                    <a:pt x="892" y="136"/>
                  </a:lnTo>
                  <a:lnTo>
                    <a:pt x="829" y="173"/>
                  </a:lnTo>
                  <a:lnTo>
                    <a:pt x="768" y="218"/>
                  </a:lnTo>
                  <a:lnTo>
                    <a:pt x="706" y="271"/>
                  </a:lnTo>
                  <a:lnTo>
                    <a:pt x="646" y="325"/>
                  </a:lnTo>
                  <a:lnTo>
                    <a:pt x="597" y="381"/>
                  </a:lnTo>
                  <a:lnTo>
                    <a:pt x="540" y="449"/>
                  </a:lnTo>
                  <a:lnTo>
                    <a:pt x="489" y="519"/>
                  </a:lnTo>
                  <a:lnTo>
                    <a:pt x="441" y="594"/>
                  </a:lnTo>
                  <a:lnTo>
                    <a:pt x="395" y="688"/>
                  </a:lnTo>
                  <a:lnTo>
                    <a:pt x="366" y="762"/>
                  </a:lnTo>
                  <a:lnTo>
                    <a:pt x="335" y="862"/>
                  </a:lnTo>
                  <a:lnTo>
                    <a:pt x="313" y="967"/>
                  </a:lnTo>
                  <a:lnTo>
                    <a:pt x="290" y="1065"/>
                  </a:lnTo>
                  <a:lnTo>
                    <a:pt x="289" y="1152"/>
                  </a:lnTo>
                  <a:lnTo>
                    <a:pt x="298" y="1226"/>
                  </a:lnTo>
                  <a:lnTo>
                    <a:pt x="320" y="1279"/>
                  </a:lnTo>
                  <a:lnTo>
                    <a:pt x="370" y="1323"/>
                  </a:lnTo>
                  <a:lnTo>
                    <a:pt x="42" y="1323"/>
                  </a:lnTo>
                </a:path>
              </a:pathLst>
            </a:custGeom>
            <a:gradFill rotWithShape="0">
              <a:gsLst>
                <a:gs pos="0">
                  <a:srgbClr val="2A5800"/>
                </a:gs>
                <a:gs pos="100000">
                  <a:schemeClr val="accent6"/>
                </a:gs>
              </a:gsLst>
              <a:lin ang="5400000" scaled="1"/>
            </a:gradFill>
            <a:ln w="3175" cap="rnd" cmpd="sng">
              <a:solidFill>
                <a:srgbClr val="2A5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942281" y="3109686"/>
              <a:ext cx="143491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191000" y="4085772"/>
              <a:ext cx="143491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548251" y="3077028"/>
              <a:ext cx="143491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043714" y="2438400"/>
              <a:ext cx="143491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467765" y="2315028"/>
              <a:ext cx="143491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091879" y="3048000"/>
              <a:ext cx="143491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338623" y="4082142"/>
              <a:ext cx="143491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690595" y="3048000"/>
              <a:ext cx="143491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390909" y="2104572"/>
              <a:ext cx="143491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ounded Rectangle 4"/>
          <p:cNvSpPr txBox="1"/>
          <p:nvPr/>
        </p:nvSpPr>
        <p:spPr>
          <a:xfrm>
            <a:off x="985587" y="3567618"/>
            <a:ext cx="3438689" cy="24222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3063" tIns="40640" rIns="40640" bIns="40640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u="sng" kern="12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Methodology</a:t>
            </a:r>
          </a:p>
          <a:p>
            <a:pPr marL="285750" lvl="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Combining the 3 data files based on VAERS_ID, considering only  COVID cases</a:t>
            </a:r>
          </a:p>
          <a:p>
            <a:pPr marL="285750" lvl="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EDA based on 3 Vaccines (Pfizer, Moderna &amp; Janssen) and their subsequent side effects</a:t>
            </a:r>
          </a:p>
          <a:p>
            <a:pPr marL="285750" lvl="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Using DL Algorithms (LSTM), build a Classification Model for predicting effects of Vaccine across the 3 Manufacturers</a:t>
            </a:r>
            <a:endParaRPr lang="en-US" sz="1400" b="0" kern="12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Rounded Rectangle 4"/>
          <p:cNvSpPr txBox="1"/>
          <p:nvPr/>
        </p:nvSpPr>
        <p:spPr>
          <a:xfrm>
            <a:off x="7289941" y="1497973"/>
            <a:ext cx="4651656" cy="231346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3063" tIns="40640" rIns="40640" bIns="40640" numCol="1" spcCol="1270" anchor="ctr" anchorCtr="0">
            <a:noAutofit/>
          </a:bodyPr>
          <a:lstStyle/>
          <a:p>
            <a:pPr lvl="0" algn="l" defTabSz="711200">
              <a:spcBef>
                <a:spcPct val="0"/>
              </a:spcBef>
              <a:spcAft>
                <a:spcPct val="35000"/>
              </a:spcAft>
            </a:pPr>
            <a:r>
              <a:rPr lang="en-US" b="1" u="sng" kern="12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Goal of the Study</a:t>
            </a:r>
          </a:p>
          <a:p>
            <a:pPr marL="285750" lvl="0" indent="-285750" defTabSz="711200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Identify the Factors based on which the Mortality Rate depends</a:t>
            </a:r>
          </a:p>
          <a:p>
            <a:pPr marL="285750" lvl="0" indent="-285750" defTabSz="711200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Build a DL Model for predicting the Mortality of a patient post vaccination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9876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14"/>
          <p:cNvSpPr/>
          <p:nvPr/>
        </p:nvSpPr>
        <p:spPr>
          <a:xfrm>
            <a:off x="8863823" y="4907730"/>
            <a:ext cx="1834470" cy="1576377"/>
          </a:xfrm>
          <a:custGeom>
            <a:avLst/>
            <a:gdLst/>
            <a:ahLst/>
            <a:cxnLst/>
            <a:rect l="l" t="t" r="r" b="b"/>
            <a:pathLst>
              <a:path w="1507490" h="1295400">
                <a:moveTo>
                  <a:pt x="753617" y="0"/>
                </a:moveTo>
                <a:lnTo>
                  <a:pt x="691808" y="2146"/>
                </a:lnTo>
                <a:lnTo>
                  <a:pt x="631375" y="8475"/>
                </a:lnTo>
                <a:lnTo>
                  <a:pt x="572512" y="18820"/>
                </a:lnTo>
                <a:lnTo>
                  <a:pt x="515413" y="33014"/>
                </a:lnTo>
                <a:lnTo>
                  <a:pt x="460272" y="50891"/>
                </a:lnTo>
                <a:lnTo>
                  <a:pt x="407283" y="72283"/>
                </a:lnTo>
                <a:lnTo>
                  <a:pt x="356640" y="97026"/>
                </a:lnTo>
                <a:lnTo>
                  <a:pt x="308537" y="124951"/>
                </a:lnTo>
                <a:lnTo>
                  <a:pt x="263168" y="155893"/>
                </a:lnTo>
                <a:lnTo>
                  <a:pt x="220726" y="189684"/>
                </a:lnTo>
                <a:lnTo>
                  <a:pt x="181406" y="226159"/>
                </a:lnTo>
                <a:lnTo>
                  <a:pt x="145402" y="265151"/>
                </a:lnTo>
                <a:lnTo>
                  <a:pt x="112907" y="306492"/>
                </a:lnTo>
                <a:lnTo>
                  <a:pt x="84115" y="350018"/>
                </a:lnTo>
                <a:lnTo>
                  <a:pt x="59221" y="395560"/>
                </a:lnTo>
                <a:lnTo>
                  <a:pt x="38419" y="442953"/>
                </a:lnTo>
                <a:lnTo>
                  <a:pt x="21901" y="492030"/>
                </a:lnTo>
                <a:lnTo>
                  <a:pt x="9863" y="542625"/>
                </a:lnTo>
                <a:lnTo>
                  <a:pt x="2498" y="594570"/>
                </a:lnTo>
                <a:lnTo>
                  <a:pt x="0" y="647699"/>
                </a:lnTo>
                <a:lnTo>
                  <a:pt x="2498" y="700825"/>
                </a:lnTo>
                <a:lnTo>
                  <a:pt x="9863" y="752767"/>
                </a:lnTo>
                <a:lnTo>
                  <a:pt x="21901" y="803359"/>
                </a:lnTo>
                <a:lnTo>
                  <a:pt x="38419" y="852434"/>
                </a:lnTo>
                <a:lnTo>
                  <a:pt x="59221" y="899826"/>
                </a:lnTo>
                <a:lnTo>
                  <a:pt x="84115" y="945368"/>
                </a:lnTo>
                <a:lnTo>
                  <a:pt x="112907" y="988893"/>
                </a:lnTo>
                <a:lnTo>
                  <a:pt x="145402" y="1030235"/>
                </a:lnTo>
                <a:lnTo>
                  <a:pt x="181406" y="1069228"/>
                </a:lnTo>
                <a:lnTo>
                  <a:pt x="220726" y="1105703"/>
                </a:lnTo>
                <a:lnTo>
                  <a:pt x="263168" y="1139496"/>
                </a:lnTo>
                <a:lnTo>
                  <a:pt x="308537" y="1170439"/>
                </a:lnTo>
                <a:lnTo>
                  <a:pt x="356640" y="1198366"/>
                </a:lnTo>
                <a:lnTo>
                  <a:pt x="407283" y="1223110"/>
                </a:lnTo>
                <a:lnTo>
                  <a:pt x="460272" y="1244504"/>
                </a:lnTo>
                <a:lnTo>
                  <a:pt x="515413" y="1262382"/>
                </a:lnTo>
                <a:lnTo>
                  <a:pt x="572512" y="1276577"/>
                </a:lnTo>
                <a:lnTo>
                  <a:pt x="631375" y="1286923"/>
                </a:lnTo>
                <a:lnTo>
                  <a:pt x="691808" y="1293253"/>
                </a:lnTo>
                <a:lnTo>
                  <a:pt x="753617" y="1295399"/>
                </a:lnTo>
                <a:lnTo>
                  <a:pt x="815427" y="1293253"/>
                </a:lnTo>
                <a:lnTo>
                  <a:pt x="875860" y="1286923"/>
                </a:lnTo>
                <a:lnTo>
                  <a:pt x="934723" y="1276577"/>
                </a:lnTo>
                <a:lnTo>
                  <a:pt x="991822" y="1262382"/>
                </a:lnTo>
                <a:lnTo>
                  <a:pt x="1046963" y="1244504"/>
                </a:lnTo>
                <a:lnTo>
                  <a:pt x="1099952" y="1223110"/>
                </a:lnTo>
                <a:lnTo>
                  <a:pt x="1150595" y="1198366"/>
                </a:lnTo>
                <a:lnTo>
                  <a:pt x="1198698" y="1170439"/>
                </a:lnTo>
                <a:lnTo>
                  <a:pt x="1244067" y="1139496"/>
                </a:lnTo>
                <a:lnTo>
                  <a:pt x="1286509" y="1105703"/>
                </a:lnTo>
                <a:lnTo>
                  <a:pt x="1325829" y="1069228"/>
                </a:lnTo>
                <a:lnTo>
                  <a:pt x="1361833" y="1030235"/>
                </a:lnTo>
                <a:lnTo>
                  <a:pt x="1394328" y="988893"/>
                </a:lnTo>
                <a:lnTo>
                  <a:pt x="1423119" y="945368"/>
                </a:lnTo>
                <a:lnTo>
                  <a:pt x="1448014" y="899826"/>
                </a:lnTo>
                <a:lnTo>
                  <a:pt x="1468816" y="852434"/>
                </a:lnTo>
                <a:lnTo>
                  <a:pt x="1485334" y="803359"/>
                </a:lnTo>
                <a:lnTo>
                  <a:pt x="1497372" y="752767"/>
                </a:lnTo>
                <a:lnTo>
                  <a:pt x="1504737" y="700825"/>
                </a:lnTo>
                <a:lnTo>
                  <a:pt x="1507235" y="647699"/>
                </a:lnTo>
                <a:lnTo>
                  <a:pt x="1504737" y="594570"/>
                </a:lnTo>
                <a:lnTo>
                  <a:pt x="1497372" y="542625"/>
                </a:lnTo>
                <a:lnTo>
                  <a:pt x="1485334" y="492030"/>
                </a:lnTo>
                <a:lnTo>
                  <a:pt x="1468816" y="442953"/>
                </a:lnTo>
                <a:lnTo>
                  <a:pt x="1448014" y="395560"/>
                </a:lnTo>
                <a:lnTo>
                  <a:pt x="1423119" y="350018"/>
                </a:lnTo>
                <a:lnTo>
                  <a:pt x="1394328" y="306492"/>
                </a:lnTo>
                <a:lnTo>
                  <a:pt x="1361833" y="265151"/>
                </a:lnTo>
                <a:lnTo>
                  <a:pt x="1325829" y="226159"/>
                </a:lnTo>
                <a:lnTo>
                  <a:pt x="1286509" y="189684"/>
                </a:lnTo>
                <a:lnTo>
                  <a:pt x="1244067" y="155893"/>
                </a:lnTo>
                <a:lnTo>
                  <a:pt x="1198698" y="124951"/>
                </a:lnTo>
                <a:lnTo>
                  <a:pt x="1150595" y="97026"/>
                </a:lnTo>
                <a:lnTo>
                  <a:pt x="1099952" y="72283"/>
                </a:lnTo>
                <a:lnTo>
                  <a:pt x="1046963" y="50891"/>
                </a:lnTo>
                <a:lnTo>
                  <a:pt x="991822" y="33014"/>
                </a:lnTo>
                <a:lnTo>
                  <a:pt x="934723" y="18820"/>
                </a:lnTo>
                <a:lnTo>
                  <a:pt x="875860" y="8475"/>
                </a:lnTo>
                <a:lnTo>
                  <a:pt x="815427" y="2146"/>
                </a:lnTo>
                <a:lnTo>
                  <a:pt x="753617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28" name="object 14"/>
          <p:cNvSpPr/>
          <p:nvPr/>
        </p:nvSpPr>
        <p:spPr>
          <a:xfrm>
            <a:off x="5190936" y="3580933"/>
            <a:ext cx="1834470" cy="1576377"/>
          </a:xfrm>
          <a:custGeom>
            <a:avLst/>
            <a:gdLst/>
            <a:ahLst/>
            <a:cxnLst/>
            <a:rect l="l" t="t" r="r" b="b"/>
            <a:pathLst>
              <a:path w="1507490" h="1295400">
                <a:moveTo>
                  <a:pt x="753617" y="0"/>
                </a:moveTo>
                <a:lnTo>
                  <a:pt x="691808" y="2146"/>
                </a:lnTo>
                <a:lnTo>
                  <a:pt x="631375" y="8475"/>
                </a:lnTo>
                <a:lnTo>
                  <a:pt x="572512" y="18820"/>
                </a:lnTo>
                <a:lnTo>
                  <a:pt x="515413" y="33014"/>
                </a:lnTo>
                <a:lnTo>
                  <a:pt x="460272" y="50891"/>
                </a:lnTo>
                <a:lnTo>
                  <a:pt x="407283" y="72283"/>
                </a:lnTo>
                <a:lnTo>
                  <a:pt x="356640" y="97026"/>
                </a:lnTo>
                <a:lnTo>
                  <a:pt x="308537" y="124951"/>
                </a:lnTo>
                <a:lnTo>
                  <a:pt x="263168" y="155893"/>
                </a:lnTo>
                <a:lnTo>
                  <a:pt x="220726" y="189684"/>
                </a:lnTo>
                <a:lnTo>
                  <a:pt x="181406" y="226159"/>
                </a:lnTo>
                <a:lnTo>
                  <a:pt x="145402" y="265151"/>
                </a:lnTo>
                <a:lnTo>
                  <a:pt x="112907" y="306492"/>
                </a:lnTo>
                <a:lnTo>
                  <a:pt x="84115" y="350018"/>
                </a:lnTo>
                <a:lnTo>
                  <a:pt x="59221" y="395560"/>
                </a:lnTo>
                <a:lnTo>
                  <a:pt x="38419" y="442953"/>
                </a:lnTo>
                <a:lnTo>
                  <a:pt x="21901" y="492030"/>
                </a:lnTo>
                <a:lnTo>
                  <a:pt x="9863" y="542625"/>
                </a:lnTo>
                <a:lnTo>
                  <a:pt x="2498" y="594570"/>
                </a:lnTo>
                <a:lnTo>
                  <a:pt x="0" y="647699"/>
                </a:lnTo>
                <a:lnTo>
                  <a:pt x="2498" y="700825"/>
                </a:lnTo>
                <a:lnTo>
                  <a:pt x="9863" y="752767"/>
                </a:lnTo>
                <a:lnTo>
                  <a:pt x="21901" y="803359"/>
                </a:lnTo>
                <a:lnTo>
                  <a:pt x="38419" y="852434"/>
                </a:lnTo>
                <a:lnTo>
                  <a:pt x="59221" y="899826"/>
                </a:lnTo>
                <a:lnTo>
                  <a:pt x="84115" y="945368"/>
                </a:lnTo>
                <a:lnTo>
                  <a:pt x="112907" y="988893"/>
                </a:lnTo>
                <a:lnTo>
                  <a:pt x="145402" y="1030235"/>
                </a:lnTo>
                <a:lnTo>
                  <a:pt x="181406" y="1069228"/>
                </a:lnTo>
                <a:lnTo>
                  <a:pt x="220726" y="1105703"/>
                </a:lnTo>
                <a:lnTo>
                  <a:pt x="263168" y="1139496"/>
                </a:lnTo>
                <a:lnTo>
                  <a:pt x="308537" y="1170439"/>
                </a:lnTo>
                <a:lnTo>
                  <a:pt x="356640" y="1198366"/>
                </a:lnTo>
                <a:lnTo>
                  <a:pt x="407283" y="1223110"/>
                </a:lnTo>
                <a:lnTo>
                  <a:pt x="460272" y="1244504"/>
                </a:lnTo>
                <a:lnTo>
                  <a:pt x="515413" y="1262382"/>
                </a:lnTo>
                <a:lnTo>
                  <a:pt x="572512" y="1276577"/>
                </a:lnTo>
                <a:lnTo>
                  <a:pt x="631375" y="1286923"/>
                </a:lnTo>
                <a:lnTo>
                  <a:pt x="691808" y="1293253"/>
                </a:lnTo>
                <a:lnTo>
                  <a:pt x="753617" y="1295399"/>
                </a:lnTo>
                <a:lnTo>
                  <a:pt x="815427" y="1293253"/>
                </a:lnTo>
                <a:lnTo>
                  <a:pt x="875860" y="1286923"/>
                </a:lnTo>
                <a:lnTo>
                  <a:pt x="934723" y="1276577"/>
                </a:lnTo>
                <a:lnTo>
                  <a:pt x="991822" y="1262382"/>
                </a:lnTo>
                <a:lnTo>
                  <a:pt x="1046963" y="1244504"/>
                </a:lnTo>
                <a:lnTo>
                  <a:pt x="1099952" y="1223110"/>
                </a:lnTo>
                <a:lnTo>
                  <a:pt x="1150595" y="1198366"/>
                </a:lnTo>
                <a:lnTo>
                  <a:pt x="1198698" y="1170439"/>
                </a:lnTo>
                <a:lnTo>
                  <a:pt x="1244067" y="1139496"/>
                </a:lnTo>
                <a:lnTo>
                  <a:pt x="1286509" y="1105703"/>
                </a:lnTo>
                <a:lnTo>
                  <a:pt x="1325829" y="1069228"/>
                </a:lnTo>
                <a:lnTo>
                  <a:pt x="1361833" y="1030235"/>
                </a:lnTo>
                <a:lnTo>
                  <a:pt x="1394328" y="988893"/>
                </a:lnTo>
                <a:lnTo>
                  <a:pt x="1423119" y="945368"/>
                </a:lnTo>
                <a:lnTo>
                  <a:pt x="1448014" y="899826"/>
                </a:lnTo>
                <a:lnTo>
                  <a:pt x="1468816" y="852434"/>
                </a:lnTo>
                <a:lnTo>
                  <a:pt x="1485334" y="803359"/>
                </a:lnTo>
                <a:lnTo>
                  <a:pt x="1497372" y="752767"/>
                </a:lnTo>
                <a:lnTo>
                  <a:pt x="1504737" y="700825"/>
                </a:lnTo>
                <a:lnTo>
                  <a:pt x="1507235" y="647699"/>
                </a:lnTo>
                <a:lnTo>
                  <a:pt x="1504737" y="594570"/>
                </a:lnTo>
                <a:lnTo>
                  <a:pt x="1497372" y="542625"/>
                </a:lnTo>
                <a:lnTo>
                  <a:pt x="1485334" y="492030"/>
                </a:lnTo>
                <a:lnTo>
                  <a:pt x="1468816" y="442953"/>
                </a:lnTo>
                <a:lnTo>
                  <a:pt x="1448014" y="395560"/>
                </a:lnTo>
                <a:lnTo>
                  <a:pt x="1423119" y="350018"/>
                </a:lnTo>
                <a:lnTo>
                  <a:pt x="1394328" y="306492"/>
                </a:lnTo>
                <a:lnTo>
                  <a:pt x="1361833" y="265151"/>
                </a:lnTo>
                <a:lnTo>
                  <a:pt x="1325829" y="226159"/>
                </a:lnTo>
                <a:lnTo>
                  <a:pt x="1286509" y="189684"/>
                </a:lnTo>
                <a:lnTo>
                  <a:pt x="1244067" y="155893"/>
                </a:lnTo>
                <a:lnTo>
                  <a:pt x="1198698" y="124951"/>
                </a:lnTo>
                <a:lnTo>
                  <a:pt x="1150595" y="97026"/>
                </a:lnTo>
                <a:lnTo>
                  <a:pt x="1099952" y="72283"/>
                </a:lnTo>
                <a:lnTo>
                  <a:pt x="1046963" y="50891"/>
                </a:lnTo>
                <a:lnTo>
                  <a:pt x="991822" y="33014"/>
                </a:lnTo>
                <a:lnTo>
                  <a:pt x="934723" y="18820"/>
                </a:lnTo>
                <a:lnTo>
                  <a:pt x="875860" y="8475"/>
                </a:lnTo>
                <a:lnTo>
                  <a:pt x="815427" y="2146"/>
                </a:lnTo>
                <a:lnTo>
                  <a:pt x="753617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40953" y="2861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Building the Classification Model – Step 1</a:t>
            </a:r>
            <a:endParaRPr lang="en-US" sz="28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object 56"/>
          <p:cNvSpPr/>
          <p:nvPr/>
        </p:nvSpPr>
        <p:spPr>
          <a:xfrm>
            <a:off x="1311307" y="1312748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69" h="433069">
                <a:moveTo>
                  <a:pt x="0" y="216407"/>
                </a:moveTo>
                <a:lnTo>
                  <a:pt x="6290" y="164404"/>
                </a:lnTo>
                <a:lnTo>
                  <a:pt x="24158" y="116959"/>
                </a:lnTo>
                <a:lnTo>
                  <a:pt x="52098" y="75574"/>
                </a:lnTo>
                <a:lnTo>
                  <a:pt x="88607" y="41756"/>
                </a:lnTo>
                <a:lnTo>
                  <a:pt x="132178" y="17007"/>
                </a:lnTo>
                <a:lnTo>
                  <a:pt x="181309" y="2832"/>
                </a:lnTo>
                <a:lnTo>
                  <a:pt x="216407" y="0"/>
                </a:lnTo>
                <a:lnTo>
                  <a:pt x="234154" y="717"/>
                </a:lnTo>
                <a:lnTo>
                  <a:pt x="284803" y="11033"/>
                </a:lnTo>
                <a:lnTo>
                  <a:pt x="330395" y="32424"/>
                </a:lnTo>
                <a:lnTo>
                  <a:pt x="369425" y="63386"/>
                </a:lnTo>
                <a:lnTo>
                  <a:pt x="400389" y="102416"/>
                </a:lnTo>
                <a:lnTo>
                  <a:pt x="421781" y="148008"/>
                </a:lnTo>
                <a:lnTo>
                  <a:pt x="432098" y="198660"/>
                </a:lnTo>
                <a:lnTo>
                  <a:pt x="432815" y="216407"/>
                </a:lnTo>
                <a:lnTo>
                  <a:pt x="432098" y="234155"/>
                </a:lnTo>
                <a:lnTo>
                  <a:pt x="421781" y="284807"/>
                </a:lnTo>
                <a:lnTo>
                  <a:pt x="400389" y="330399"/>
                </a:lnTo>
                <a:lnTo>
                  <a:pt x="369425" y="369429"/>
                </a:lnTo>
                <a:lnTo>
                  <a:pt x="330395" y="400391"/>
                </a:lnTo>
                <a:lnTo>
                  <a:pt x="284803" y="421782"/>
                </a:lnTo>
                <a:lnTo>
                  <a:pt x="234154" y="432098"/>
                </a:lnTo>
                <a:lnTo>
                  <a:pt x="216407" y="432815"/>
                </a:lnTo>
                <a:lnTo>
                  <a:pt x="198661" y="432098"/>
                </a:lnTo>
                <a:lnTo>
                  <a:pt x="148012" y="421782"/>
                </a:lnTo>
                <a:lnTo>
                  <a:pt x="102420" y="400391"/>
                </a:lnTo>
                <a:lnTo>
                  <a:pt x="63390" y="369429"/>
                </a:lnTo>
                <a:lnTo>
                  <a:pt x="32426" y="330399"/>
                </a:lnTo>
                <a:lnTo>
                  <a:pt x="11034" y="284807"/>
                </a:lnTo>
                <a:lnTo>
                  <a:pt x="717" y="234155"/>
                </a:lnTo>
                <a:lnTo>
                  <a:pt x="0" y="216407"/>
                </a:lnTo>
                <a:close/>
              </a:path>
            </a:pathLst>
          </a:custGeom>
          <a:ln w="609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4"/>
          <p:cNvSpPr/>
          <p:nvPr/>
        </p:nvSpPr>
        <p:spPr>
          <a:xfrm>
            <a:off x="1361119" y="2620376"/>
            <a:ext cx="1834470" cy="1576377"/>
          </a:xfrm>
          <a:custGeom>
            <a:avLst/>
            <a:gdLst/>
            <a:ahLst/>
            <a:cxnLst/>
            <a:rect l="l" t="t" r="r" b="b"/>
            <a:pathLst>
              <a:path w="1507490" h="1295400">
                <a:moveTo>
                  <a:pt x="753617" y="0"/>
                </a:moveTo>
                <a:lnTo>
                  <a:pt x="691808" y="2146"/>
                </a:lnTo>
                <a:lnTo>
                  <a:pt x="631375" y="8475"/>
                </a:lnTo>
                <a:lnTo>
                  <a:pt x="572512" y="18820"/>
                </a:lnTo>
                <a:lnTo>
                  <a:pt x="515413" y="33014"/>
                </a:lnTo>
                <a:lnTo>
                  <a:pt x="460272" y="50891"/>
                </a:lnTo>
                <a:lnTo>
                  <a:pt x="407283" y="72283"/>
                </a:lnTo>
                <a:lnTo>
                  <a:pt x="356640" y="97026"/>
                </a:lnTo>
                <a:lnTo>
                  <a:pt x="308537" y="124951"/>
                </a:lnTo>
                <a:lnTo>
                  <a:pt x="263168" y="155893"/>
                </a:lnTo>
                <a:lnTo>
                  <a:pt x="220726" y="189684"/>
                </a:lnTo>
                <a:lnTo>
                  <a:pt x="181406" y="226159"/>
                </a:lnTo>
                <a:lnTo>
                  <a:pt x="145402" y="265151"/>
                </a:lnTo>
                <a:lnTo>
                  <a:pt x="112907" y="306492"/>
                </a:lnTo>
                <a:lnTo>
                  <a:pt x="84115" y="350018"/>
                </a:lnTo>
                <a:lnTo>
                  <a:pt x="59221" y="395560"/>
                </a:lnTo>
                <a:lnTo>
                  <a:pt x="38419" y="442953"/>
                </a:lnTo>
                <a:lnTo>
                  <a:pt x="21901" y="492030"/>
                </a:lnTo>
                <a:lnTo>
                  <a:pt x="9863" y="542625"/>
                </a:lnTo>
                <a:lnTo>
                  <a:pt x="2498" y="594570"/>
                </a:lnTo>
                <a:lnTo>
                  <a:pt x="0" y="647699"/>
                </a:lnTo>
                <a:lnTo>
                  <a:pt x="2498" y="700825"/>
                </a:lnTo>
                <a:lnTo>
                  <a:pt x="9863" y="752767"/>
                </a:lnTo>
                <a:lnTo>
                  <a:pt x="21901" y="803359"/>
                </a:lnTo>
                <a:lnTo>
                  <a:pt x="38419" y="852434"/>
                </a:lnTo>
                <a:lnTo>
                  <a:pt x="59221" y="899826"/>
                </a:lnTo>
                <a:lnTo>
                  <a:pt x="84115" y="945368"/>
                </a:lnTo>
                <a:lnTo>
                  <a:pt x="112907" y="988893"/>
                </a:lnTo>
                <a:lnTo>
                  <a:pt x="145402" y="1030235"/>
                </a:lnTo>
                <a:lnTo>
                  <a:pt x="181406" y="1069228"/>
                </a:lnTo>
                <a:lnTo>
                  <a:pt x="220726" y="1105703"/>
                </a:lnTo>
                <a:lnTo>
                  <a:pt x="263168" y="1139496"/>
                </a:lnTo>
                <a:lnTo>
                  <a:pt x="308537" y="1170439"/>
                </a:lnTo>
                <a:lnTo>
                  <a:pt x="356640" y="1198366"/>
                </a:lnTo>
                <a:lnTo>
                  <a:pt x="407283" y="1223110"/>
                </a:lnTo>
                <a:lnTo>
                  <a:pt x="460272" y="1244504"/>
                </a:lnTo>
                <a:lnTo>
                  <a:pt x="515413" y="1262382"/>
                </a:lnTo>
                <a:lnTo>
                  <a:pt x="572512" y="1276577"/>
                </a:lnTo>
                <a:lnTo>
                  <a:pt x="631375" y="1286923"/>
                </a:lnTo>
                <a:lnTo>
                  <a:pt x="691808" y="1293253"/>
                </a:lnTo>
                <a:lnTo>
                  <a:pt x="753617" y="1295399"/>
                </a:lnTo>
                <a:lnTo>
                  <a:pt x="815427" y="1293253"/>
                </a:lnTo>
                <a:lnTo>
                  <a:pt x="875860" y="1286923"/>
                </a:lnTo>
                <a:lnTo>
                  <a:pt x="934723" y="1276577"/>
                </a:lnTo>
                <a:lnTo>
                  <a:pt x="991822" y="1262382"/>
                </a:lnTo>
                <a:lnTo>
                  <a:pt x="1046963" y="1244504"/>
                </a:lnTo>
                <a:lnTo>
                  <a:pt x="1099952" y="1223110"/>
                </a:lnTo>
                <a:lnTo>
                  <a:pt x="1150595" y="1198366"/>
                </a:lnTo>
                <a:lnTo>
                  <a:pt x="1198698" y="1170439"/>
                </a:lnTo>
                <a:lnTo>
                  <a:pt x="1244067" y="1139496"/>
                </a:lnTo>
                <a:lnTo>
                  <a:pt x="1286509" y="1105703"/>
                </a:lnTo>
                <a:lnTo>
                  <a:pt x="1325829" y="1069228"/>
                </a:lnTo>
                <a:lnTo>
                  <a:pt x="1361833" y="1030235"/>
                </a:lnTo>
                <a:lnTo>
                  <a:pt x="1394328" y="988893"/>
                </a:lnTo>
                <a:lnTo>
                  <a:pt x="1423119" y="945368"/>
                </a:lnTo>
                <a:lnTo>
                  <a:pt x="1448014" y="899826"/>
                </a:lnTo>
                <a:lnTo>
                  <a:pt x="1468816" y="852434"/>
                </a:lnTo>
                <a:lnTo>
                  <a:pt x="1485334" y="803359"/>
                </a:lnTo>
                <a:lnTo>
                  <a:pt x="1497372" y="752767"/>
                </a:lnTo>
                <a:lnTo>
                  <a:pt x="1504737" y="700825"/>
                </a:lnTo>
                <a:lnTo>
                  <a:pt x="1507235" y="647699"/>
                </a:lnTo>
                <a:lnTo>
                  <a:pt x="1504737" y="594570"/>
                </a:lnTo>
                <a:lnTo>
                  <a:pt x="1497372" y="542625"/>
                </a:lnTo>
                <a:lnTo>
                  <a:pt x="1485334" y="492030"/>
                </a:lnTo>
                <a:lnTo>
                  <a:pt x="1468816" y="442953"/>
                </a:lnTo>
                <a:lnTo>
                  <a:pt x="1448014" y="395560"/>
                </a:lnTo>
                <a:lnTo>
                  <a:pt x="1423119" y="350018"/>
                </a:lnTo>
                <a:lnTo>
                  <a:pt x="1394328" y="306492"/>
                </a:lnTo>
                <a:lnTo>
                  <a:pt x="1361833" y="265151"/>
                </a:lnTo>
                <a:lnTo>
                  <a:pt x="1325829" y="226159"/>
                </a:lnTo>
                <a:lnTo>
                  <a:pt x="1286509" y="189684"/>
                </a:lnTo>
                <a:lnTo>
                  <a:pt x="1244067" y="155893"/>
                </a:lnTo>
                <a:lnTo>
                  <a:pt x="1198698" y="124951"/>
                </a:lnTo>
                <a:lnTo>
                  <a:pt x="1150595" y="97026"/>
                </a:lnTo>
                <a:lnTo>
                  <a:pt x="1099952" y="72283"/>
                </a:lnTo>
                <a:lnTo>
                  <a:pt x="1046963" y="50891"/>
                </a:lnTo>
                <a:lnTo>
                  <a:pt x="991822" y="33014"/>
                </a:lnTo>
                <a:lnTo>
                  <a:pt x="934723" y="18820"/>
                </a:lnTo>
                <a:lnTo>
                  <a:pt x="875860" y="8475"/>
                </a:lnTo>
                <a:lnTo>
                  <a:pt x="815427" y="2146"/>
                </a:lnTo>
                <a:lnTo>
                  <a:pt x="753617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4" name="object 16"/>
          <p:cNvSpPr txBox="1"/>
          <p:nvPr/>
        </p:nvSpPr>
        <p:spPr>
          <a:xfrm>
            <a:off x="1638274" y="2861947"/>
            <a:ext cx="1280160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280" marR="5080" indent="-68580" algn="ctr"/>
            <a:r>
              <a:rPr lang="en-US" sz="1400" spc="-10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Importing the 3 VAERS Dataset into the Python Environment based on 2021</a:t>
            </a:r>
            <a:endParaRPr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object 32"/>
          <p:cNvSpPr txBox="1"/>
          <p:nvPr/>
        </p:nvSpPr>
        <p:spPr>
          <a:xfrm>
            <a:off x="5438083" y="3869686"/>
            <a:ext cx="1367155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270" algn="ctr"/>
            <a:r>
              <a:rPr lang="en-US" sz="1400" spc="-10" dirty="0">
                <a:latin typeface="Times New Roman" charset="0"/>
                <a:ea typeface="Times New Roman" charset="0"/>
                <a:cs typeface="Times New Roman" charset="0"/>
              </a:rPr>
              <a:t>Removing Irrelevant Columns (Symptoms Data which we can’t use in our Analysis)</a:t>
            </a:r>
            <a:endParaRPr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53" y="4455084"/>
            <a:ext cx="2928007" cy="7477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48062"/>
          <a:stretch/>
        </p:blipFill>
        <p:spPr>
          <a:xfrm>
            <a:off x="1742186" y="1396932"/>
            <a:ext cx="1227004" cy="1180913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3971393" y="2688086"/>
            <a:ext cx="1083640" cy="199893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14"/>
          <p:cNvSpPr/>
          <p:nvPr/>
        </p:nvSpPr>
        <p:spPr>
          <a:xfrm>
            <a:off x="5125919" y="2248608"/>
            <a:ext cx="1834470" cy="1576377"/>
          </a:xfrm>
          <a:custGeom>
            <a:avLst/>
            <a:gdLst/>
            <a:ahLst/>
            <a:cxnLst/>
            <a:rect l="l" t="t" r="r" b="b"/>
            <a:pathLst>
              <a:path w="1507490" h="1295400">
                <a:moveTo>
                  <a:pt x="753617" y="0"/>
                </a:moveTo>
                <a:lnTo>
                  <a:pt x="691808" y="2146"/>
                </a:lnTo>
                <a:lnTo>
                  <a:pt x="631375" y="8475"/>
                </a:lnTo>
                <a:lnTo>
                  <a:pt x="572512" y="18820"/>
                </a:lnTo>
                <a:lnTo>
                  <a:pt x="515413" y="33014"/>
                </a:lnTo>
                <a:lnTo>
                  <a:pt x="460272" y="50891"/>
                </a:lnTo>
                <a:lnTo>
                  <a:pt x="407283" y="72283"/>
                </a:lnTo>
                <a:lnTo>
                  <a:pt x="356640" y="97026"/>
                </a:lnTo>
                <a:lnTo>
                  <a:pt x="308537" y="124951"/>
                </a:lnTo>
                <a:lnTo>
                  <a:pt x="263168" y="155893"/>
                </a:lnTo>
                <a:lnTo>
                  <a:pt x="220726" y="189684"/>
                </a:lnTo>
                <a:lnTo>
                  <a:pt x="181406" y="226159"/>
                </a:lnTo>
                <a:lnTo>
                  <a:pt x="145402" y="265151"/>
                </a:lnTo>
                <a:lnTo>
                  <a:pt x="112907" y="306492"/>
                </a:lnTo>
                <a:lnTo>
                  <a:pt x="84115" y="350018"/>
                </a:lnTo>
                <a:lnTo>
                  <a:pt x="59221" y="395560"/>
                </a:lnTo>
                <a:lnTo>
                  <a:pt x="38419" y="442953"/>
                </a:lnTo>
                <a:lnTo>
                  <a:pt x="21901" y="492030"/>
                </a:lnTo>
                <a:lnTo>
                  <a:pt x="9863" y="542625"/>
                </a:lnTo>
                <a:lnTo>
                  <a:pt x="2498" y="594570"/>
                </a:lnTo>
                <a:lnTo>
                  <a:pt x="0" y="647699"/>
                </a:lnTo>
                <a:lnTo>
                  <a:pt x="2498" y="700825"/>
                </a:lnTo>
                <a:lnTo>
                  <a:pt x="9863" y="752767"/>
                </a:lnTo>
                <a:lnTo>
                  <a:pt x="21901" y="803359"/>
                </a:lnTo>
                <a:lnTo>
                  <a:pt x="38419" y="852434"/>
                </a:lnTo>
                <a:lnTo>
                  <a:pt x="59221" y="899826"/>
                </a:lnTo>
                <a:lnTo>
                  <a:pt x="84115" y="945368"/>
                </a:lnTo>
                <a:lnTo>
                  <a:pt x="112907" y="988893"/>
                </a:lnTo>
                <a:lnTo>
                  <a:pt x="145402" y="1030235"/>
                </a:lnTo>
                <a:lnTo>
                  <a:pt x="181406" y="1069228"/>
                </a:lnTo>
                <a:lnTo>
                  <a:pt x="220726" y="1105703"/>
                </a:lnTo>
                <a:lnTo>
                  <a:pt x="263168" y="1139496"/>
                </a:lnTo>
                <a:lnTo>
                  <a:pt x="308537" y="1170439"/>
                </a:lnTo>
                <a:lnTo>
                  <a:pt x="356640" y="1198366"/>
                </a:lnTo>
                <a:lnTo>
                  <a:pt x="407283" y="1223110"/>
                </a:lnTo>
                <a:lnTo>
                  <a:pt x="460272" y="1244504"/>
                </a:lnTo>
                <a:lnTo>
                  <a:pt x="515413" y="1262382"/>
                </a:lnTo>
                <a:lnTo>
                  <a:pt x="572512" y="1276577"/>
                </a:lnTo>
                <a:lnTo>
                  <a:pt x="631375" y="1286923"/>
                </a:lnTo>
                <a:lnTo>
                  <a:pt x="691808" y="1293253"/>
                </a:lnTo>
                <a:lnTo>
                  <a:pt x="753617" y="1295399"/>
                </a:lnTo>
                <a:lnTo>
                  <a:pt x="815427" y="1293253"/>
                </a:lnTo>
                <a:lnTo>
                  <a:pt x="875860" y="1286923"/>
                </a:lnTo>
                <a:lnTo>
                  <a:pt x="934723" y="1276577"/>
                </a:lnTo>
                <a:lnTo>
                  <a:pt x="991822" y="1262382"/>
                </a:lnTo>
                <a:lnTo>
                  <a:pt x="1046963" y="1244504"/>
                </a:lnTo>
                <a:lnTo>
                  <a:pt x="1099952" y="1223110"/>
                </a:lnTo>
                <a:lnTo>
                  <a:pt x="1150595" y="1198366"/>
                </a:lnTo>
                <a:lnTo>
                  <a:pt x="1198698" y="1170439"/>
                </a:lnTo>
                <a:lnTo>
                  <a:pt x="1244067" y="1139496"/>
                </a:lnTo>
                <a:lnTo>
                  <a:pt x="1286509" y="1105703"/>
                </a:lnTo>
                <a:lnTo>
                  <a:pt x="1325829" y="1069228"/>
                </a:lnTo>
                <a:lnTo>
                  <a:pt x="1361833" y="1030235"/>
                </a:lnTo>
                <a:lnTo>
                  <a:pt x="1394328" y="988893"/>
                </a:lnTo>
                <a:lnTo>
                  <a:pt x="1423119" y="945368"/>
                </a:lnTo>
                <a:lnTo>
                  <a:pt x="1448014" y="899826"/>
                </a:lnTo>
                <a:lnTo>
                  <a:pt x="1468816" y="852434"/>
                </a:lnTo>
                <a:lnTo>
                  <a:pt x="1485334" y="803359"/>
                </a:lnTo>
                <a:lnTo>
                  <a:pt x="1497372" y="752767"/>
                </a:lnTo>
                <a:lnTo>
                  <a:pt x="1504737" y="700825"/>
                </a:lnTo>
                <a:lnTo>
                  <a:pt x="1507235" y="647699"/>
                </a:lnTo>
                <a:lnTo>
                  <a:pt x="1504737" y="594570"/>
                </a:lnTo>
                <a:lnTo>
                  <a:pt x="1497372" y="542625"/>
                </a:lnTo>
                <a:lnTo>
                  <a:pt x="1485334" y="492030"/>
                </a:lnTo>
                <a:lnTo>
                  <a:pt x="1468816" y="442953"/>
                </a:lnTo>
                <a:lnTo>
                  <a:pt x="1448014" y="395560"/>
                </a:lnTo>
                <a:lnTo>
                  <a:pt x="1423119" y="350018"/>
                </a:lnTo>
                <a:lnTo>
                  <a:pt x="1394328" y="306492"/>
                </a:lnTo>
                <a:lnTo>
                  <a:pt x="1361833" y="265151"/>
                </a:lnTo>
                <a:lnTo>
                  <a:pt x="1325829" y="226159"/>
                </a:lnTo>
                <a:lnTo>
                  <a:pt x="1286509" y="189684"/>
                </a:lnTo>
                <a:lnTo>
                  <a:pt x="1244067" y="155893"/>
                </a:lnTo>
                <a:lnTo>
                  <a:pt x="1198698" y="124951"/>
                </a:lnTo>
                <a:lnTo>
                  <a:pt x="1150595" y="97026"/>
                </a:lnTo>
                <a:lnTo>
                  <a:pt x="1099952" y="72283"/>
                </a:lnTo>
                <a:lnTo>
                  <a:pt x="1046963" y="50891"/>
                </a:lnTo>
                <a:lnTo>
                  <a:pt x="991822" y="33014"/>
                </a:lnTo>
                <a:lnTo>
                  <a:pt x="934723" y="18820"/>
                </a:lnTo>
                <a:lnTo>
                  <a:pt x="875860" y="8475"/>
                </a:lnTo>
                <a:lnTo>
                  <a:pt x="815427" y="2146"/>
                </a:lnTo>
                <a:lnTo>
                  <a:pt x="753617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31"/>
          <p:cNvSpPr txBox="1"/>
          <p:nvPr/>
        </p:nvSpPr>
        <p:spPr>
          <a:xfrm>
            <a:off x="5418631" y="2626516"/>
            <a:ext cx="1249045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/>
            <a:r>
              <a:rPr lang="en-US" sz="1400" spc="-10" dirty="0">
                <a:latin typeface="Times New Roman" charset="0"/>
                <a:ea typeface="Times New Roman" charset="0"/>
                <a:cs typeface="Times New Roman" charset="0"/>
              </a:rPr>
              <a:t>Merging the 3 VAERS Dataset into One based on VAERS ID</a:t>
            </a:r>
            <a:endParaRPr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7217681" y="2688085"/>
            <a:ext cx="1083640" cy="199893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bject 14"/>
          <p:cNvSpPr/>
          <p:nvPr/>
        </p:nvSpPr>
        <p:spPr>
          <a:xfrm>
            <a:off x="8798806" y="3580933"/>
            <a:ext cx="1834470" cy="1576377"/>
          </a:xfrm>
          <a:custGeom>
            <a:avLst/>
            <a:gdLst/>
            <a:ahLst/>
            <a:cxnLst/>
            <a:rect l="l" t="t" r="r" b="b"/>
            <a:pathLst>
              <a:path w="1507490" h="1295400">
                <a:moveTo>
                  <a:pt x="753617" y="0"/>
                </a:moveTo>
                <a:lnTo>
                  <a:pt x="691808" y="2146"/>
                </a:lnTo>
                <a:lnTo>
                  <a:pt x="631375" y="8475"/>
                </a:lnTo>
                <a:lnTo>
                  <a:pt x="572512" y="18820"/>
                </a:lnTo>
                <a:lnTo>
                  <a:pt x="515413" y="33014"/>
                </a:lnTo>
                <a:lnTo>
                  <a:pt x="460272" y="50891"/>
                </a:lnTo>
                <a:lnTo>
                  <a:pt x="407283" y="72283"/>
                </a:lnTo>
                <a:lnTo>
                  <a:pt x="356640" y="97026"/>
                </a:lnTo>
                <a:lnTo>
                  <a:pt x="308537" y="124951"/>
                </a:lnTo>
                <a:lnTo>
                  <a:pt x="263168" y="155893"/>
                </a:lnTo>
                <a:lnTo>
                  <a:pt x="220726" y="189684"/>
                </a:lnTo>
                <a:lnTo>
                  <a:pt x="181406" y="226159"/>
                </a:lnTo>
                <a:lnTo>
                  <a:pt x="145402" y="265151"/>
                </a:lnTo>
                <a:lnTo>
                  <a:pt x="112907" y="306492"/>
                </a:lnTo>
                <a:lnTo>
                  <a:pt x="84115" y="350018"/>
                </a:lnTo>
                <a:lnTo>
                  <a:pt x="59221" y="395560"/>
                </a:lnTo>
                <a:lnTo>
                  <a:pt x="38419" y="442953"/>
                </a:lnTo>
                <a:lnTo>
                  <a:pt x="21901" y="492030"/>
                </a:lnTo>
                <a:lnTo>
                  <a:pt x="9863" y="542625"/>
                </a:lnTo>
                <a:lnTo>
                  <a:pt x="2498" y="594570"/>
                </a:lnTo>
                <a:lnTo>
                  <a:pt x="0" y="647699"/>
                </a:lnTo>
                <a:lnTo>
                  <a:pt x="2498" y="700825"/>
                </a:lnTo>
                <a:lnTo>
                  <a:pt x="9863" y="752767"/>
                </a:lnTo>
                <a:lnTo>
                  <a:pt x="21901" y="803359"/>
                </a:lnTo>
                <a:lnTo>
                  <a:pt x="38419" y="852434"/>
                </a:lnTo>
                <a:lnTo>
                  <a:pt x="59221" y="899826"/>
                </a:lnTo>
                <a:lnTo>
                  <a:pt x="84115" y="945368"/>
                </a:lnTo>
                <a:lnTo>
                  <a:pt x="112907" y="988893"/>
                </a:lnTo>
                <a:lnTo>
                  <a:pt x="145402" y="1030235"/>
                </a:lnTo>
                <a:lnTo>
                  <a:pt x="181406" y="1069228"/>
                </a:lnTo>
                <a:lnTo>
                  <a:pt x="220726" y="1105703"/>
                </a:lnTo>
                <a:lnTo>
                  <a:pt x="263168" y="1139496"/>
                </a:lnTo>
                <a:lnTo>
                  <a:pt x="308537" y="1170439"/>
                </a:lnTo>
                <a:lnTo>
                  <a:pt x="356640" y="1198366"/>
                </a:lnTo>
                <a:lnTo>
                  <a:pt x="407283" y="1223110"/>
                </a:lnTo>
                <a:lnTo>
                  <a:pt x="460272" y="1244504"/>
                </a:lnTo>
                <a:lnTo>
                  <a:pt x="515413" y="1262382"/>
                </a:lnTo>
                <a:lnTo>
                  <a:pt x="572512" y="1276577"/>
                </a:lnTo>
                <a:lnTo>
                  <a:pt x="631375" y="1286923"/>
                </a:lnTo>
                <a:lnTo>
                  <a:pt x="691808" y="1293253"/>
                </a:lnTo>
                <a:lnTo>
                  <a:pt x="753617" y="1295399"/>
                </a:lnTo>
                <a:lnTo>
                  <a:pt x="815427" y="1293253"/>
                </a:lnTo>
                <a:lnTo>
                  <a:pt x="875860" y="1286923"/>
                </a:lnTo>
                <a:lnTo>
                  <a:pt x="934723" y="1276577"/>
                </a:lnTo>
                <a:lnTo>
                  <a:pt x="991822" y="1262382"/>
                </a:lnTo>
                <a:lnTo>
                  <a:pt x="1046963" y="1244504"/>
                </a:lnTo>
                <a:lnTo>
                  <a:pt x="1099952" y="1223110"/>
                </a:lnTo>
                <a:lnTo>
                  <a:pt x="1150595" y="1198366"/>
                </a:lnTo>
                <a:lnTo>
                  <a:pt x="1198698" y="1170439"/>
                </a:lnTo>
                <a:lnTo>
                  <a:pt x="1244067" y="1139496"/>
                </a:lnTo>
                <a:lnTo>
                  <a:pt x="1286509" y="1105703"/>
                </a:lnTo>
                <a:lnTo>
                  <a:pt x="1325829" y="1069228"/>
                </a:lnTo>
                <a:lnTo>
                  <a:pt x="1361833" y="1030235"/>
                </a:lnTo>
                <a:lnTo>
                  <a:pt x="1394328" y="988893"/>
                </a:lnTo>
                <a:lnTo>
                  <a:pt x="1423119" y="945368"/>
                </a:lnTo>
                <a:lnTo>
                  <a:pt x="1448014" y="899826"/>
                </a:lnTo>
                <a:lnTo>
                  <a:pt x="1468816" y="852434"/>
                </a:lnTo>
                <a:lnTo>
                  <a:pt x="1485334" y="803359"/>
                </a:lnTo>
                <a:lnTo>
                  <a:pt x="1497372" y="752767"/>
                </a:lnTo>
                <a:lnTo>
                  <a:pt x="1504737" y="700825"/>
                </a:lnTo>
                <a:lnTo>
                  <a:pt x="1507235" y="647699"/>
                </a:lnTo>
                <a:lnTo>
                  <a:pt x="1504737" y="594570"/>
                </a:lnTo>
                <a:lnTo>
                  <a:pt x="1497372" y="542625"/>
                </a:lnTo>
                <a:lnTo>
                  <a:pt x="1485334" y="492030"/>
                </a:lnTo>
                <a:lnTo>
                  <a:pt x="1468816" y="442953"/>
                </a:lnTo>
                <a:lnTo>
                  <a:pt x="1448014" y="395560"/>
                </a:lnTo>
                <a:lnTo>
                  <a:pt x="1423119" y="350018"/>
                </a:lnTo>
                <a:lnTo>
                  <a:pt x="1394328" y="306492"/>
                </a:lnTo>
                <a:lnTo>
                  <a:pt x="1361833" y="265151"/>
                </a:lnTo>
                <a:lnTo>
                  <a:pt x="1325829" y="226159"/>
                </a:lnTo>
                <a:lnTo>
                  <a:pt x="1286509" y="189684"/>
                </a:lnTo>
                <a:lnTo>
                  <a:pt x="1244067" y="155893"/>
                </a:lnTo>
                <a:lnTo>
                  <a:pt x="1198698" y="124951"/>
                </a:lnTo>
                <a:lnTo>
                  <a:pt x="1150595" y="97026"/>
                </a:lnTo>
                <a:lnTo>
                  <a:pt x="1099952" y="72283"/>
                </a:lnTo>
                <a:lnTo>
                  <a:pt x="1046963" y="50891"/>
                </a:lnTo>
                <a:lnTo>
                  <a:pt x="991822" y="33014"/>
                </a:lnTo>
                <a:lnTo>
                  <a:pt x="934723" y="18820"/>
                </a:lnTo>
                <a:lnTo>
                  <a:pt x="875860" y="8475"/>
                </a:lnTo>
                <a:lnTo>
                  <a:pt x="815427" y="2146"/>
                </a:lnTo>
                <a:lnTo>
                  <a:pt x="753617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2"/>
          <p:cNvSpPr txBox="1"/>
          <p:nvPr/>
        </p:nvSpPr>
        <p:spPr>
          <a:xfrm>
            <a:off x="9045953" y="3869686"/>
            <a:ext cx="1367155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270" algn="ctr"/>
            <a:r>
              <a:rPr lang="en-US" sz="1400" spc="-10" dirty="0">
                <a:latin typeface="Times New Roman" charset="0"/>
                <a:ea typeface="Times New Roman" charset="0"/>
                <a:cs typeface="Times New Roman" charset="0"/>
              </a:rPr>
              <a:t>Removing more Columns which aren’t adding value and have many classes</a:t>
            </a:r>
            <a:endParaRPr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2" name="object 14"/>
          <p:cNvSpPr/>
          <p:nvPr/>
        </p:nvSpPr>
        <p:spPr>
          <a:xfrm>
            <a:off x="8733789" y="2248608"/>
            <a:ext cx="1834470" cy="1576377"/>
          </a:xfrm>
          <a:custGeom>
            <a:avLst/>
            <a:gdLst/>
            <a:ahLst/>
            <a:cxnLst/>
            <a:rect l="l" t="t" r="r" b="b"/>
            <a:pathLst>
              <a:path w="1507490" h="1295400">
                <a:moveTo>
                  <a:pt x="753617" y="0"/>
                </a:moveTo>
                <a:lnTo>
                  <a:pt x="691808" y="2146"/>
                </a:lnTo>
                <a:lnTo>
                  <a:pt x="631375" y="8475"/>
                </a:lnTo>
                <a:lnTo>
                  <a:pt x="572512" y="18820"/>
                </a:lnTo>
                <a:lnTo>
                  <a:pt x="515413" y="33014"/>
                </a:lnTo>
                <a:lnTo>
                  <a:pt x="460272" y="50891"/>
                </a:lnTo>
                <a:lnTo>
                  <a:pt x="407283" y="72283"/>
                </a:lnTo>
                <a:lnTo>
                  <a:pt x="356640" y="97026"/>
                </a:lnTo>
                <a:lnTo>
                  <a:pt x="308537" y="124951"/>
                </a:lnTo>
                <a:lnTo>
                  <a:pt x="263168" y="155893"/>
                </a:lnTo>
                <a:lnTo>
                  <a:pt x="220726" y="189684"/>
                </a:lnTo>
                <a:lnTo>
                  <a:pt x="181406" y="226159"/>
                </a:lnTo>
                <a:lnTo>
                  <a:pt x="145402" y="265151"/>
                </a:lnTo>
                <a:lnTo>
                  <a:pt x="112907" y="306492"/>
                </a:lnTo>
                <a:lnTo>
                  <a:pt x="84115" y="350018"/>
                </a:lnTo>
                <a:lnTo>
                  <a:pt x="59221" y="395560"/>
                </a:lnTo>
                <a:lnTo>
                  <a:pt x="38419" y="442953"/>
                </a:lnTo>
                <a:lnTo>
                  <a:pt x="21901" y="492030"/>
                </a:lnTo>
                <a:lnTo>
                  <a:pt x="9863" y="542625"/>
                </a:lnTo>
                <a:lnTo>
                  <a:pt x="2498" y="594570"/>
                </a:lnTo>
                <a:lnTo>
                  <a:pt x="0" y="647699"/>
                </a:lnTo>
                <a:lnTo>
                  <a:pt x="2498" y="700825"/>
                </a:lnTo>
                <a:lnTo>
                  <a:pt x="9863" y="752767"/>
                </a:lnTo>
                <a:lnTo>
                  <a:pt x="21901" y="803359"/>
                </a:lnTo>
                <a:lnTo>
                  <a:pt x="38419" y="852434"/>
                </a:lnTo>
                <a:lnTo>
                  <a:pt x="59221" y="899826"/>
                </a:lnTo>
                <a:lnTo>
                  <a:pt x="84115" y="945368"/>
                </a:lnTo>
                <a:lnTo>
                  <a:pt x="112907" y="988893"/>
                </a:lnTo>
                <a:lnTo>
                  <a:pt x="145402" y="1030235"/>
                </a:lnTo>
                <a:lnTo>
                  <a:pt x="181406" y="1069228"/>
                </a:lnTo>
                <a:lnTo>
                  <a:pt x="220726" y="1105703"/>
                </a:lnTo>
                <a:lnTo>
                  <a:pt x="263168" y="1139496"/>
                </a:lnTo>
                <a:lnTo>
                  <a:pt x="308537" y="1170439"/>
                </a:lnTo>
                <a:lnTo>
                  <a:pt x="356640" y="1198366"/>
                </a:lnTo>
                <a:lnTo>
                  <a:pt x="407283" y="1223110"/>
                </a:lnTo>
                <a:lnTo>
                  <a:pt x="460272" y="1244504"/>
                </a:lnTo>
                <a:lnTo>
                  <a:pt x="515413" y="1262382"/>
                </a:lnTo>
                <a:lnTo>
                  <a:pt x="572512" y="1276577"/>
                </a:lnTo>
                <a:lnTo>
                  <a:pt x="631375" y="1286923"/>
                </a:lnTo>
                <a:lnTo>
                  <a:pt x="691808" y="1293253"/>
                </a:lnTo>
                <a:lnTo>
                  <a:pt x="753617" y="1295399"/>
                </a:lnTo>
                <a:lnTo>
                  <a:pt x="815427" y="1293253"/>
                </a:lnTo>
                <a:lnTo>
                  <a:pt x="875860" y="1286923"/>
                </a:lnTo>
                <a:lnTo>
                  <a:pt x="934723" y="1276577"/>
                </a:lnTo>
                <a:lnTo>
                  <a:pt x="991822" y="1262382"/>
                </a:lnTo>
                <a:lnTo>
                  <a:pt x="1046963" y="1244504"/>
                </a:lnTo>
                <a:lnTo>
                  <a:pt x="1099952" y="1223110"/>
                </a:lnTo>
                <a:lnTo>
                  <a:pt x="1150595" y="1198366"/>
                </a:lnTo>
                <a:lnTo>
                  <a:pt x="1198698" y="1170439"/>
                </a:lnTo>
                <a:lnTo>
                  <a:pt x="1244067" y="1139496"/>
                </a:lnTo>
                <a:lnTo>
                  <a:pt x="1286509" y="1105703"/>
                </a:lnTo>
                <a:lnTo>
                  <a:pt x="1325829" y="1069228"/>
                </a:lnTo>
                <a:lnTo>
                  <a:pt x="1361833" y="1030235"/>
                </a:lnTo>
                <a:lnTo>
                  <a:pt x="1394328" y="988893"/>
                </a:lnTo>
                <a:lnTo>
                  <a:pt x="1423119" y="945368"/>
                </a:lnTo>
                <a:lnTo>
                  <a:pt x="1448014" y="899826"/>
                </a:lnTo>
                <a:lnTo>
                  <a:pt x="1468816" y="852434"/>
                </a:lnTo>
                <a:lnTo>
                  <a:pt x="1485334" y="803359"/>
                </a:lnTo>
                <a:lnTo>
                  <a:pt x="1497372" y="752767"/>
                </a:lnTo>
                <a:lnTo>
                  <a:pt x="1504737" y="700825"/>
                </a:lnTo>
                <a:lnTo>
                  <a:pt x="1507235" y="647699"/>
                </a:lnTo>
                <a:lnTo>
                  <a:pt x="1504737" y="594570"/>
                </a:lnTo>
                <a:lnTo>
                  <a:pt x="1497372" y="542625"/>
                </a:lnTo>
                <a:lnTo>
                  <a:pt x="1485334" y="492030"/>
                </a:lnTo>
                <a:lnTo>
                  <a:pt x="1468816" y="442953"/>
                </a:lnTo>
                <a:lnTo>
                  <a:pt x="1448014" y="395560"/>
                </a:lnTo>
                <a:lnTo>
                  <a:pt x="1423119" y="350018"/>
                </a:lnTo>
                <a:lnTo>
                  <a:pt x="1394328" y="306492"/>
                </a:lnTo>
                <a:lnTo>
                  <a:pt x="1361833" y="265151"/>
                </a:lnTo>
                <a:lnTo>
                  <a:pt x="1325829" y="226159"/>
                </a:lnTo>
                <a:lnTo>
                  <a:pt x="1286509" y="189684"/>
                </a:lnTo>
                <a:lnTo>
                  <a:pt x="1244067" y="155893"/>
                </a:lnTo>
                <a:lnTo>
                  <a:pt x="1198698" y="124951"/>
                </a:lnTo>
                <a:lnTo>
                  <a:pt x="1150595" y="97026"/>
                </a:lnTo>
                <a:lnTo>
                  <a:pt x="1099952" y="72283"/>
                </a:lnTo>
                <a:lnTo>
                  <a:pt x="1046963" y="50891"/>
                </a:lnTo>
                <a:lnTo>
                  <a:pt x="991822" y="33014"/>
                </a:lnTo>
                <a:lnTo>
                  <a:pt x="934723" y="18820"/>
                </a:lnTo>
                <a:lnTo>
                  <a:pt x="875860" y="8475"/>
                </a:lnTo>
                <a:lnTo>
                  <a:pt x="815427" y="2146"/>
                </a:lnTo>
                <a:lnTo>
                  <a:pt x="753617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5" name="object 31"/>
          <p:cNvSpPr txBox="1"/>
          <p:nvPr/>
        </p:nvSpPr>
        <p:spPr>
          <a:xfrm>
            <a:off x="9026501" y="2498187"/>
            <a:ext cx="1249045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/>
            <a:r>
              <a:rPr lang="en-US" sz="1400" spc="-10" dirty="0">
                <a:latin typeface="Times New Roman" charset="0"/>
                <a:ea typeface="Times New Roman" charset="0"/>
                <a:cs typeface="Times New Roman" charset="0"/>
              </a:rPr>
              <a:t>Filtering Out Unknown Manufacturers and Non </a:t>
            </a:r>
            <a:r>
              <a:rPr lang="en-US" sz="1400" spc="-10" dirty="0" err="1">
                <a:latin typeface="Times New Roman" charset="0"/>
                <a:ea typeface="Times New Roman" charset="0"/>
                <a:cs typeface="Times New Roman" charset="0"/>
              </a:rPr>
              <a:t>Covid</a:t>
            </a:r>
            <a:r>
              <a:rPr lang="en-US" sz="1400" spc="-10" dirty="0">
                <a:latin typeface="Times New Roman" charset="0"/>
                <a:ea typeface="Times New Roman" charset="0"/>
                <a:cs typeface="Times New Roman" charset="0"/>
              </a:rPr>
              <a:t> related Data</a:t>
            </a:r>
            <a:endParaRPr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1" name="object 31"/>
          <p:cNvSpPr txBox="1"/>
          <p:nvPr/>
        </p:nvSpPr>
        <p:spPr>
          <a:xfrm>
            <a:off x="9183066" y="5480474"/>
            <a:ext cx="124904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/>
            <a:r>
              <a:rPr lang="en-US" sz="1400" spc="-10" dirty="0">
                <a:latin typeface="Times New Roman" charset="0"/>
                <a:ea typeface="Times New Roman" charset="0"/>
                <a:cs typeface="Times New Roman" charset="0"/>
              </a:rPr>
              <a:t>Removing the Date Columns</a:t>
            </a:r>
            <a:endParaRPr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8224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14"/>
          <p:cNvSpPr/>
          <p:nvPr/>
        </p:nvSpPr>
        <p:spPr>
          <a:xfrm>
            <a:off x="8818808" y="4133340"/>
            <a:ext cx="1834470" cy="1576377"/>
          </a:xfrm>
          <a:custGeom>
            <a:avLst/>
            <a:gdLst/>
            <a:ahLst/>
            <a:cxnLst/>
            <a:rect l="l" t="t" r="r" b="b"/>
            <a:pathLst>
              <a:path w="1507490" h="1295400">
                <a:moveTo>
                  <a:pt x="753617" y="0"/>
                </a:moveTo>
                <a:lnTo>
                  <a:pt x="691808" y="2146"/>
                </a:lnTo>
                <a:lnTo>
                  <a:pt x="631375" y="8475"/>
                </a:lnTo>
                <a:lnTo>
                  <a:pt x="572512" y="18820"/>
                </a:lnTo>
                <a:lnTo>
                  <a:pt x="515413" y="33014"/>
                </a:lnTo>
                <a:lnTo>
                  <a:pt x="460272" y="50891"/>
                </a:lnTo>
                <a:lnTo>
                  <a:pt x="407283" y="72283"/>
                </a:lnTo>
                <a:lnTo>
                  <a:pt x="356640" y="97026"/>
                </a:lnTo>
                <a:lnTo>
                  <a:pt x="308537" y="124951"/>
                </a:lnTo>
                <a:lnTo>
                  <a:pt x="263168" y="155893"/>
                </a:lnTo>
                <a:lnTo>
                  <a:pt x="220726" y="189684"/>
                </a:lnTo>
                <a:lnTo>
                  <a:pt x="181406" y="226159"/>
                </a:lnTo>
                <a:lnTo>
                  <a:pt x="145402" y="265151"/>
                </a:lnTo>
                <a:lnTo>
                  <a:pt x="112907" y="306492"/>
                </a:lnTo>
                <a:lnTo>
                  <a:pt x="84115" y="350018"/>
                </a:lnTo>
                <a:lnTo>
                  <a:pt x="59221" y="395560"/>
                </a:lnTo>
                <a:lnTo>
                  <a:pt x="38419" y="442953"/>
                </a:lnTo>
                <a:lnTo>
                  <a:pt x="21901" y="492030"/>
                </a:lnTo>
                <a:lnTo>
                  <a:pt x="9863" y="542625"/>
                </a:lnTo>
                <a:lnTo>
                  <a:pt x="2498" y="594570"/>
                </a:lnTo>
                <a:lnTo>
                  <a:pt x="0" y="647699"/>
                </a:lnTo>
                <a:lnTo>
                  <a:pt x="2498" y="700825"/>
                </a:lnTo>
                <a:lnTo>
                  <a:pt x="9863" y="752767"/>
                </a:lnTo>
                <a:lnTo>
                  <a:pt x="21901" y="803359"/>
                </a:lnTo>
                <a:lnTo>
                  <a:pt x="38419" y="852434"/>
                </a:lnTo>
                <a:lnTo>
                  <a:pt x="59221" y="899826"/>
                </a:lnTo>
                <a:lnTo>
                  <a:pt x="84115" y="945368"/>
                </a:lnTo>
                <a:lnTo>
                  <a:pt x="112907" y="988893"/>
                </a:lnTo>
                <a:lnTo>
                  <a:pt x="145402" y="1030235"/>
                </a:lnTo>
                <a:lnTo>
                  <a:pt x="181406" y="1069228"/>
                </a:lnTo>
                <a:lnTo>
                  <a:pt x="220726" y="1105703"/>
                </a:lnTo>
                <a:lnTo>
                  <a:pt x="263168" y="1139496"/>
                </a:lnTo>
                <a:lnTo>
                  <a:pt x="308537" y="1170439"/>
                </a:lnTo>
                <a:lnTo>
                  <a:pt x="356640" y="1198366"/>
                </a:lnTo>
                <a:lnTo>
                  <a:pt x="407283" y="1223110"/>
                </a:lnTo>
                <a:lnTo>
                  <a:pt x="460272" y="1244504"/>
                </a:lnTo>
                <a:lnTo>
                  <a:pt x="515413" y="1262382"/>
                </a:lnTo>
                <a:lnTo>
                  <a:pt x="572512" y="1276577"/>
                </a:lnTo>
                <a:lnTo>
                  <a:pt x="631375" y="1286923"/>
                </a:lnTo>
                <a:lnTo>
                  <a:pt x="691808" y="1293253"/>
                </a:lnTo>
                <a:lnTo>
                  <a:pt x="753617" y="1295399"/>
                </a:lnTo>
                <a:lnTo>
                  <a:pt x="815427" y="1293253"/>
                </a:lnTo>
                <a:lnTo>
                  <a:pt x="875860" y="1286923"/>
                </a:lnTo>
                <a:lnTo>
                  <a:pt x="934723" y="1276577"/>
                </a:lnTo>
                <a:lnTo>
                  <a:pt x="991822" y="1262382"/>
                </a:lnTo>
                <a:lnTo>
                  <a:pt x="1046963" y="1244504"/>
                </a:lnTo>
                <a:lnTo>
                  <a:pt x="1099952" y="1223110"/>
                </a:lnTo>
                <a:lnTo>
                  <a:pt x="1150595" y="1198366"/>
                </a:lnTo>
                <a:lnTo>
                  <a:pt x="1198698" y="1170439"/>
                </a:lnTo>
                <a:lnTo>
                  <a:pt x="1244067" y="1139496"/>
                </a:lnTo>
                <a:lnTo>
                  <a:pt x="1286509" y="1105703"/>
                </a:lnTo>
                <a:lnTo>
                  <a:pt x="1325829" y="1069228"/>
                </a:lnTo>
                <a:lnTo>
                  <a:pt x="1361833" y="1030235"/>
                </a:lnTo>
                <a:lnTo>
                  <a:pt x="1394328" y="988893"/>
                </a:lnTo>
                <a:lnTo>
                  <a:pt x="1423119" y="945368"/>
                </a:lnTo>
                <a:lnTo>
                  <a:pt x="1448014" y="899826"/>
                </a:lnTo>
                <a:lnTo>
                  <a:pt x="1468816" y="852434"/>
                </a:lnTo>
                <a:lnTo>
                  <a:pt x="1485334" y="803359"/>
                </a:lnTo>
                <a:lnTo>
                  <a:pt x="1497372" y="752767"/>
                </a:lnTo>
                <a:lnTo>
                  <a:pt x="1504737" y="700825"/>
                </a:lnTo>
                <a:lnTo>
                  <a:pt x="1507235" y="647699"/>
                </a:lnTo>
                <a:lnTo>
                  <a:pt x="1504737" y="594570"/>
                </a:lnTo>
                <a:lnTo>
                  <a:pt x="1497372" y="542625"/>
                </a:lnTo>
                <a:lnTo>
                  <a:pt x="1485334" y="492030"/>
                </a:lnTo>
                <a:lnTo>
                  <a:pt x="1468816" y="442953"/>
                </a:lnTo>
                <a:lnTo>
                  <a:pt x="1448014" y="395560"/>
                </a:lnTo>
                <a:lnTo>
                  <a:pt x="1423119" y="350018"/>
                </a:lnTo>
                <a:lnTo>
                  <a:pt x="1394328" y="306492"/>
                </a:lnTo>
                <a:lnTo>
                  <a:pt x="1361833" y="265151"/>
                </a:lnTo>
                <a:lnTo>
                  <a:pt x="1325829" y="226159"/>
                </a:lnTo>
                <a:lnTo>
                  <a:pt x="1286509" y="189684"/>
                </a:lnTo>
                <a:lnTo>
                  <a:pt x="1244067" y="155893"/>
                </a:lnTo>
                <a:lnTo>
                  <a:pt x="1198698" y="124951"/>
                </a:lnTo>
                <a:lnTo>
                  <a:pt x="1150595" y="97026"/>
                </a:lnTo>
                <a:lnTo>
                  <a:pt x="1099952" y="72283"/>
                </a:lnTo>
                <a:lnTo>
                  <a:pt x="1046963" y="50891"/>
                </a:lnTo>
                <a:lnTo>
                  <a:pt x="991822" y="33014"/>
                </a:lnTo>
                <a:lnTo>
                  <a:pt x="934723" y="18820"/>
                </a:lnTo>
                <a:lnTo>
                  <a:pt x="875860" y="8475"/>
                </a:lnTo>
                <a:lnTo>
                  <a:pt x="815427" y="2146"/>
                </a:lnTo>
                <a:lnTo>
                  <a:pt x="753617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40" name="object 14"/>
          <p:cNvSpPr/>
          <p:nvPr/>
        </p:nvSpPr>
        <p:spPr>
          <a:xfrm>
            <a:off x="1544893" y="4105928"/>
            <a:ext cx="1834470" cy="1576377"/>
          </a:xfrm>
          <a:custGeom>
            <a:avLst/>
            <a:gdLst/>
            <a:ahLst/>
            <a:cxnLst/>
            <a:rect l="l" t="t" r="r" b="b"/>
            <a:pathLst>
              <a:path w="1507490" h="1295400">
                <a:moveTo>
                  <a:pt x="753617" y="0"/>
                </a:moveTo>
                <a:lnTo>
                  <a:pt x="691808" y="2146"/>
                </a:lnTo>
                <a:lnTo>
                  <a:pt x="631375" y="8475"/>
                </a:lnTo>
                <a:lnTo>
                  <a:pt x="572512" y="18820"/>
                </a:lnTo>
                <a:lnTo>
                  <a:pt x="515413" y="33014"/>
                </a:lnTo>
                <a:lnTo>
                  <a:pt x="460272" y="50891"/>
                </a:lnTo>
                <a:lnTo>
                  <a:pt x="407283" y="72283"/>
                </a:lnTo>
                <a:lnTo>
                  <a:pt x="356640" y="97026"/>
                </a:lnTo>
                <a:lnTo>
                  <a:pt x="308537" y="124951"/>
                </a:lnTo>
                <a:lnTo>
                  <a:pt x="263168" y="155893"/>
                </a:lnTo>
                <a:lnTo>
                  <a:pt x="220726" y="189684"/>
                </a:lnTo>
                <a:lnTo>
                  <a:pt x="181406" y="226159"/>
                </a:lnTo>
                <a:lnTo>
                  <a:pt x="145402" y="265151"/>
                </a:lnTo>
                <a:lnTo>
                  <a:pt x="112907" y="306492"/>
                </a:lnTo>
                <a:lnTo>
                  <a:pt x="84115" y="350018"/>
                </a:lnTo>
                <a:lnTo>
                  <a:pt x="59221" y="395560"/>
                </a:lnTo>
                <a:lnTo>
                  <a:pt x="38419" y="442953"/>
                </a:lnTo>
                <a:lnTo>
                  <a:pt x="21901" y="492030"/>
                </a:lnTo>
                <a:lnTo>
                  <a:pt x="9863" y="542625"/>
                </a:lnTo>
                <a:lnTo>
                  <a:pt x="2498" y="594570"/>
                </a:lnTo>
                <a:lnTo>
                  <a:pt x="0" y="647699"/>
                </a:lnTo>
                <a:lnTo>
                  <a:pt x="2498" y="700825"/>
                </a:lnTo>
                <a:lnTo>
                  <a:pt x="9863" y="752767"/>
                </a:lnTo>
                <a:lnTo>
                  <a:pt x="21901" y="803359"/>
                </a:lnTo>
                <a:lnTo>
                  <a:pt x="38419" y="852434"/>
                </a:lnTo>
                <a:lnTo>
                  <a:pt x="59221" y="899826"/>
                </a:lnTo>
                <a:lnTo>
                  <a:pt x="84115" y="945368"/>
                </a:lnTo>
                <a:lnTo>
                  <a:pt x="112907" y="988893"/>
                </a:lnTo>
                <a:lnTo>
                  <a:pt x="145402" y="1030235"/>
                </a:lnTo>
                <a:lnTo>
                  <a:pt x="181406" y="1069228"/>
                </a:lnTo>
                <a:lnTo>
                  <a:pt x="220726" y="1105703"/>
                </a:lnTo>
                <a:lnTo>
                  <a:pt x="263168" y="1139496"/>
                </a:lnTo>
                <a:lnTo>
                  <a:pt x="308537" y="1170439"/>
                </a:lnTo>
                <a:lnTo>
                  <a:pt x="356640" y="1198366"/>
                </a:lnTo>
                <a:lnTo>
                  <a:pt x="407283" y="1223110"/>
                </a:lnTo>
                <a:lnTo>
                  <a:pt x="460272" y="1244504"/>
                </a:lnTo>
                <a:lnTo>
                  <a:pt x="515413" y="1262382"/>
                </a:lnTo>
                <a:lnTo>
                  <a:pt x="572512" y="1276577"/>
                </a:lnTo>
                <a:lnTo>
                  <a:pt x="631375" y="1286923"/>
                </a:lnTo>
                <a:lnTo>
                  <a:pt x="691808" y="1293253"/>
                </a:lnTo>
                <a:lnTo>
                  <a:pt x="753617" y="1295399"/>
                </a:lnTo>
                <a:lnTo>
                  <a:pt x="815427" y="1293253"/>
                </a:lnTo>
                <a:lnTo>
                  <a:pt x="875860" y="1286923"/>
                </a:lnTo>
                <a:lnTo>
                  <a:pt x="934723" y="1276577"/>
                </a:lnTo>
                <a:lnTo>
                  <a:pt x="991822" y="1262382"/>
                </a:lnTo>
                <a:lnTo>
                  <a:pt x="1046963" y="1244504"/>
                </a:lnTo>
                <a:lnTo>
                  <a:pt x="1099952" y="1223110"/>
                </a:lnTo>
                <a:lnTo>
                  <a:pt x="1150595" y="1198366"/>
                </a:lnTo>
                <a:lnTo>
                  <a:pt x="1198698" y="1170439"/>
                </a:lnTo>
                <a:lnTo>
                  <a:pt x="1244067" y="1139496"/>
                </a:lnTo>
                <a:lnTo>
                  <a:pt x="1286509" y="1105703"/>
                </a:lnTo>
                <a:lnTo>
                  <a:pt x="1325829" y="1069228"/>
                </a:lnTo>
                <a:lnTo>
                  <a:pt x="1361833" y="1030235"/>
                </a:lnTo>
                <a:lnTo>
                  <a:pt x="1394328" y="988893"/>
                </a:lnTo>
                <a:lnTo>
                  <a:pt x="1423119" y="945368"/>
                </a:lnTo>
                <a:lnTo>
                  <a:pt x="1448014" y="899826"/>
                </a:lnTo>
                <a:lnTo>
                  <a:pt x="1468816" y="852434"/>
                </a:lnTo>
                <a:lnTo>
                  <a:pt x="1485334" y="803359"/>
                </a:lnTo>
                <a:lnTo>
                  <a:pt x="1497372" y="752767"/>
                </a:lnTo>
                <a:lnTo>
                  <a:pt x="1504737" y="700825"/>
                </a:lnTo>
                <a:lnTo>
                  <a:pt x="1507235" y="647699"/>
                </a:lnTo>
                <a:lnTo>
                  <a:pt x="1504737" y="594570"/>
                </a:lnTo>
                <a:lnTo>
                  <a:pt x="1497372" y="542625"/>
                </a:lnTo>
                <a:lnTo>
                  <a:pt x="1485334" y="492030"/>
                </a:lnTo>
                <a:lnTo>
                  <a:pt x="1468816" y="442953"/>
                </a:lnTo>
                <a:lnTo>
                  <a:pt x="1448014" y="395560"/>
                </a:lnTo>
                <a:lnTo>
                  <a:pt x="1423119" y="350018"/>
                </a:lnTo>
                <a:lnTo>
                  <a:pt x="1394328" y="306492"/>
                </a:lnTo>
                <a:lnTo>
                  <a:pt x="1361833" y="265151"/>
                </a:lnTo>
                <a:lnTo>
                  <a:pt x="1325829" y="226159"/>
                </a:lnTo>
                <a:lnTo>
                  <a:pt x="1286509" y="189684"/>
                </a:lnTo>
                <a:lnTo>
                  <a:pt x="1244067" y="155893"/>
                </a:lnTo>
                <a:lnTo>
                  <a:pt x="1198698" y="124951"/>
                </a:lnTo>
                <a:lnTo>
                  <a:pt x="1150595" y="97026"/>
                </a:lnTo>
                <a:lnTo>
                  <a:pt x="1099952" y="72283"/>
                </a:lnTo>
                <a:lnTo>
                  <a:pt x="1046963" y="50891"/>
                </a:lnTo>
                <a:lnTo>
                  <a:pt x="991822" y="33014"/>
                </a:lnTo>
                <a:lnTo>
                  <a:pt x="934723" y="18820"/>
                </a:lnTo>
                <a:lnTo>
                  <a:pt x="875860" y="8475"/>
                </a:lnTo>
                <a:lnTo>
                  <a:pt x="815427" y="2146"/>
                </a:lnTo>
                <a:lnTo>
                  <a:pt x="753617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14"/>
          <p:cNvSpPr/>
          <p:nvPr/>
        </p:nvSpPr>
        <p:spPr>
          <a:xfrm>
            <a:off x="5190936" y="3580933"/>
            <a:ext cx="1834470" cy="1576377"/>
          </a:xfrm>
          <a:custGeom>
            <a:avLst/>
            <a:gdLst/>
            <a:ahLst/>
            <a:cxnLst/>
            <a:rect l="l" t="t" r="r" b="b"/>
            <a:pathLst>
              <a:path w="1507490" h="1295400">
                <a:moveTo>
                  <a:pt x="753617" y="0"/>
                </a:moveTo>
                <a:lnTo>
                  <a:pt x="691808" y="2146"/>
                </a:lnTo>
                <a:lnTo>
                  <a:pt x="631375" y="8475"/>
                </a:lnTo>
                <a:lnTo>
                  <a:pt x="572512" y="18820"/>
                </a:lnTo>
                <a:lnTo>
                  <a:pt x="515413" y="33014"/>
                </a:lnTo>
                <a:lnTo>
                  <a:pt x="460272" y="50891"/>
                </a:lnTo>
                <a:lnTo>
                  <a:pt x="407283" y="72283"/>
                </a:lnTo>
                <a:lnTo>
                  <a:pt x="356640" y="97026"/>
                </a:lnTo>
                <a:lnTo>
                  <a:pt x="308537" y="124951"/>
                </a:lnTo>
                <a:lnTo>
                  <a:pt x="263168" y="155893"/>
                </a:lnTo>
                <a:lnTo>
                  <a:pt x="220726" y="189684"/>
                </a:lnTo>
                <a:lnTo>
                  <a:pt x="181406" y="226159"/>
                </a:lnTo>
                <a:lnTo>
                  <a:pt x="145402" y="265151"/>
                </a:lnTo>
                <a:lnTo>
                  <a:pt x="112907" y="306492"/>
                </a:lnTo>
                <a:lnTo>
                  <a:pt x="84115" y="350018"/>
                </a:lnTo>
                <a:lnTo>
                  <a:pt x="59221" y="395560"/>
                </a:lnTo>
                <a:lnTo>
                  <a:pt x="38419" y="442953"/>
                </a:lnTo>
                <a:lnTo>
                  <a:pt x="21901" y="492030"/>
                </a:lnTo>
                <a:lnTo>
                  <a:pt x="9863" y="542625"/>
                </a:lnTo>
                <a:lnTo>
                  <a:pt x="2498" y="594570"/>
                </a:lnTo>
                <a:lnTo>
                  <a:pt x="0" y="647699"/>
                </a:lnTo>
                <a:lnTo>
                  <a:pt x="2498" y="700825"/>
                </a:lnTo>
                <a:lnTo>
                  <a:pt x="9863" y="752767"/>
                </a:lnTo>
                <a:lnTo>
                  <a:pt x="21901" y="803359"/>
                </a:lnTo>
                <a:lnTo>
                  <a:pt x="38419" y="852434"/>
                </a:lnTo>
                <a:lnTo>
                  <a:pt x="59221" y="899826"/>
                </a:lnTo>
                <a:lnTo>
                  <a:pt x="84115" y="945368"/>
                </a:lnTo>
                <a:lnTo>
                  <a:pt x="112907" y="988893"/>
                </a:lnTo>
                <a:lnTo>
                  <a:pt x="145402" y="1030235"/>
                </a:lnTo>
                <a:lnTo>
                  <a:pt x="181406" y="1069228"/>
                </a:lnTo>
                <a:lnTo>
                  <a:pt x="220726" y="1105703"/>
                </a:lnTo>
                <a:lnTo>
                  <a:pt x="263168" y="1139496"/>
                </a:lnTo>
                <a:lnTo>
                  <a:pt x="308537" y="1170439"/>
                </a:lnTo>
                <a:lnTo>
                  <a:pt x="356640" y="1198366"/>
                </a:lnTo>
                <a:lnTo>
                  <a:pt x="407283" y="1223110"/>
                </a:lnTo>
                <a:lnTo>
                  <a:pt x="460272" y="1244504"/>
                </a:lnTo>
                <a:lnTo>
                  <a:pt x="515413" y="1262382"/>
                </a:lnTo>
                <a:lnTo>
                  <a:pt x="572512" y="1276577"/>
                </a:lnTo>
                <a:lnTo>
                  <a:pt x="631375" y="1286923"/>
                </a:lnTo>
                <a:lnTo>
                  <a:pt x="691808" y="1293253"/>
                </a:lnTo>
                <a:lnTo>
                  <a:pt x="753617" y="1295399"/>
                </a:lnTo>
                <a:lnTo>
                  <a:pt x="815427" y="1293253"/>
                </a:lnTo>
                <a:lnTo>
                  <a:pt x="875860" y="1286923"/>
                </a:lnTo>
                <a:lnTo>
                  <a:pt x="934723" y="1276577"/>
                </a:lnTo>
                <a:lnTo>
                  <a:pt x="991822" y="1262382"/>
                </a:lnTo>
                <a:lnTo>
                  <a:pt x="1046963" y="1244504"/>
                </a:lnTo>
                <a:lnTo>
                  <a:pt x="1099952" y="1223110"/>
                </a:lnTo>
                <a:lnTo>
                  <a:pt x="1150595" y="1198366"/>
                </a:lnTo>
                <a:lnTo>
                  <a:pt x="1198698" y="1170439"/>
                </a:lnTo>
                <a:lnTo>
                  <a:pt x="1244067" y="1139496"/>
                </a:lnTo>
                <a:lnTo>
                  <a:pt x="1286509" y="1105703"/>
                </a:lnTo>
                <a:lnTo>
                  <a:pt x="1325829" y="1069228"/>
                </a:lnTo>
                <a:lnTo>
                  <a:pt x="1361833" y="1030235"/>
                </a:lnTo>
                <a:lnTo>
                  <a:pt x="1394328" y="988893"/>
                </a:lnTo>
                <a:lnTo>
                  <a:pt x="1423119" y="945368"/>
                </a:lnTo>
                <a:lnTo>
                  <a:pt x="1448014" y="899826"/>
                </a:lnTo>
                <a:lnTo>
                  <a:pt x="1468816" y="852434"/>
                </a:lnTo>
                <a:lnTo>
                  <a:pt x="1485334" y="803359"/>
                </a:lnTo>
                <a:lnTo>
                  <a:pt x="1497372" y="752767"/>
                </a:lnTo>
                <a:lnTo>
                  <a:pt x="1504737" y="700825"/>
                </a:lnTo>
                <a:lnTo>
                  <a:pt x="1507235" y="647699"/>
                </a:lnTo>
                <a:lnTo>
                  <a:pt x="1504737" y="594570"/>
                </a:lnTo>
                <a:lnTo>
                  <a:pt x="1497372" y="542625"/>
                </a:lnTo>
                <a:lnTo>
                  <a:pt x="1485334" y="492030"/>
                </a:lnTo>
                <a:lnTo>
                  <a:pt x="1468816" y="442953"/>
                </a:lnTo>
                <a:lnTo>
                  <a:pt x="1448014" y="395560"/>
                </a:lnTo>
                <a:lnTo>
                  <a:pt x="1423119" y="350018"/>
                </a:lnTo>
                <a:lnTo>
                  <a:pt x="1394328" y="306492"/>
                </a:lnTo>
                <a:lnTo>
                  <a:pt x="1361833" y="265151"/>
                </a:lnTo>
                <a:lnTo>
                  <a:pt x="1325829" y="226159"/>
                </a:lnTo>
                <a:lnTo>
                  <a:pt x="1286509" y="189684"/>
                </a:lnTo>
                <a:lnTo>
                  <a:pt x="1244067" y="155893"/>
                </a:lnTo>
                <a:lnTo>
                  <a:pt x="1198698" y="124951"/>
                </a:lnTo>
                <a:lnTo>
                  <a:pt x="1150595" y="97026"/>
                </a:lnTo>
                <a:lnTo>
                  <a:pt x="1099952" y="72283"/>
                </a:lnTo>
                <a:lnTo>
                  <a:pt x="1046963" y="50891"/>
                </a:lnTo>
                <a:lnTo>
                  <a:pt x="991822" y="33014"/>
                </a:lnTo>
                <a:lnTo>
                  <a:pt x="934723" y="18820"/>
                </a:lnTo>
                <a:lnTo>
                  <a:pt x="875860" y="8475"/>
                </a:lnTo>
                <a:lnTo>
                  <a:pt x="815427" y="2146"/>
                </a:lnTo>
                <a:lnTo>
                  <a:pt x="753617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40953" y="2861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Building the Classification Model – Step 2</a:t>
            </a:r>
            <a:endParaRPr lang="en-US" sz="28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object 56"/>
          <p:cNvSpPr/>
          <p:nvPr/>
        </p:nvSpPr>
        <p:spPr>
          <a:xfrm>
            <a:off x="1311307" y="1312748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69" h="433069">
                <a:moveTo>
                  <a:pt x="0" y="216407"/>
                </a:moveTo>
                <a:lnTo>
                  <a:pt x="6290" y="164404"/>
                </a:lnTo>
                <a:lnTo>
                  <a:pt x="24158" y="116959"/>
                </a:lnTo>
                <a:lnTo>
                  <a:pt x="52098" y="75574"/>
                </a:lnTo>
                <a:lnTo>
                  <a:pt x="88607" y="41756"/>
                </a:lnTo>
                <a:lnTo>
                  <a:pt x="132178" y="17007"/>
                </a:lnTo>
                <a:lnTo>
                  <a:pt x="181309" y="2832"/>
                </a:lnTo>
                <a:lnTo>
                  <a:pt x="216407" y="0"/>
                </a:lnTo>
                <a:lnTo>
                  <a:pt x="234154" y="717"/>
                </a:lnTo>
                <a:lnTo>
                  <a:pt x="284803" y="11033"/>
                </a:lnTo>
                <a:lnTo>
                  <a:pt x="330395" y="32424"/>
                </a:lnTo>
                <a:lnTo>
                  <a:pt x="369425" y="63386"/>
                </a:lnTo>
                <a:lnTo>
                  <a:pt x="400389" y="102416"/>
                </a:lnTo>
                <a:lnTo>
                  <a:pt x="421781" y="148008"/>
                </a:lnTo>
                <a:lnTo>
                  <a:pt x="432098" y="198660"/>
                </a:lnTo>
                <a:lnTo>
                  <a:pt x="432815" y="216407"/>
                </a:lnTo>
                <a:lnTo>
                  <a:pt x="432098" y="234155"/>
                </a:lnTo>
                <a:lnTo>
                  <a:pt x="421781" y="284807"/>
                </a:lnTo>
                <a:lnTo>
                  <a:pt x="400389" y="330399"/>
                </a:lnTo>
                <a:lnTo>
                  <a:pt x="369425" y="369429"/>
                </a:lnTo>
                <a:lnTo>
                  <a:pt x="330395" y="400391"/>
                </a:lnTo>
                <a:lnTo>
                  <a:pt x="284803" y="421782"/>
                </a:lnTo>
                <a:lnTo>
                  <a:pt x="234154" y="432098"/>
                </a:lnTo>
                <a:lnTo>
                  <a:pt x="216407" y="432815"/>
                </a:lnTo>
                <a:lnTo>
                  <a:pt x="198661" y="432098"/>
                </a:lnTo>
                <a:lnTo>
                  <a:pt x="148012" y="421782"/>
                </a:lnTo>
                <a:lnTo>
                  <a:pt x="102420" y="400391"/>
                </a:lnTo>
                <a:lnTo>
                  <a:pt x="63390" y="369429"/>
                </a:lnTo>
                <a:lnTo>
                  <a:pt x="32426" y="330399"/>
                </a:lnTo>
                <a:lnTo>
                  <a:pt x="11034" y="284807"/>
                </a:lnTo>
                <a:lnTo>
                  <a:pt x="717" y="234155"/>
                </a:lnTo>
                <a:lnTo>
                  <a:pt x="0" y="216407"/>
                </a:lnTo>
                <a:close/>
              </a:path>
            </a:pathLst>
          </a:custGeom>
          <a:ln w="609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2"/>
          <p:cNvSpPr txBox="1"/>
          <p:nvPr/>
        </p:nvSpPr>
        <p:spPr>
          <a:xfrm>
            <a:off x="5461278" y="4021290"/>
            <a:ext cx="1367155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270" algn="ctr"/>
            <a:r>
              <a:rPr lang="en-US" sz="1400" spc="-10" dirty="0">
                <a:latin typeface="Times New Roman" charset="0"/>
                <a:ea typeface="Times New Roman" charset="0"/>
                <a:cs typeface="Times New Roman" charset="0"/>
              </a:rPr>
              <a:t>Identifying the Independent Variables</a:t>
            </a:r>
            <a:endParaRPr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3971393" y="2688086"/>
            <a:ext cx="1083640" cy="199893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14"/>
          <p:cNvSpPr/>
          <p:nvPr/>
        </p:nvSpPr>
        <p:spPr>
          <a:xfrm>
            <a:off x="5125919" y="2248608"/>
            <a:ext cx="1834470" cy="1576377"/>
          </a:xfrm>
          <a:custGeom>
            <a:avLst/>
            <a:gdLst/>
            <a:ahLst/>
            <a:cxnLst/>
            <a:rect l="l" t="t" r="r" b="b"/>
            <a:pathLst>
              <a:path w="1507490" h="1295400">
                <a:moveTo>
                  <a:pt x="753617" y="0"/>
                </a:moveTo>
                <a:lnTo>
                  <a:pt x="691808" y="2146"/>
                </a:lnTo>
                <a:lnTo>
                  <a:pt x="631375" y="8475"/>
                </a:lnTo>
                <a:lnTo>
                  <a:pt x="572512" y="18820"/>
                </a:lnTo>
                <a:lnTo>
                  <a:pt x="515413" y="33014"/>
                </a:lnTo>
                <a:lnTo>
                  <a:pt x="460272" y="50891"/>
                </a:lnTo>
                <a:lnTo>
                  <a:pt x="407283" y="72283"/>
                </a:lnTo>
                <a:lnTo>
                  <a:pt x="356640" y="97026"/>
                </a:lnTo>
                <a:lnTo>
                  <a:pt x="308537" y="124951"/>
                </a:lnTo>
                <a:lnTo>
                  <a:pt x="263168" y="155893"/>
                </a:lnTo>
                <a:lnTo>
                  <a:pt x="220726" y="189684"/>
                </a:lnTo>
                <a:lnTo>
                  <a:pt x="181406" y="226159"/>
                </a:lnTo>
                <a:lnTo>
                  <a:pt x="145402" y="265151"/>
                </a:lnTo>
                <a:lnTo>
                  <a:pt x="112907" y="306492"/>
                </a:lnTo>
                <a:lnTo>
                  <a:pt x="84115" y="350018"/>
                </a:lnTo>
                <a:lnTo>
                  <a:pt x="59221" y="395560"/>
                </a:lnTo>
                <a:lnTo>
                  <a:pt x="38419" y="442953"/>
                </a:lnTo>
                <a:lnTo>
                  <a:pt x="21901" y="492030"/>
                </a:lnTo>
                <a:lnTo>
                  <a:pt x="9863" y="542625"/>
                </a:lnTo>
                <a:lnTo>
                  <a:pt x="2498" y="594570"/>
                </a:lnTo>
                <a:lnTo>
                  <a:pt x="0" y="647699"/>
                </a:lnTo>
                <a:lnTo>
                  <a:pt x="2498" y="700825"/>
                </a:lnTo>
                <a:lnTo>
                  <a:pt x="9863" y="752767"/>
                </a:lnTo>
                <a:lnTo>
                  <a:pt x="21901" y="803359"/>
                </a:lnTo>
                <a:lnTo>
                  <a:pt x="38419" y="852434"/>
                </a:lnTo>
                <a:lnTo>
                  <a:pt x="59221" y="899826"/>
                </a:lnTo>
                <a:lnTo>
                  <a:pt x="84115" y="945368"/>
                </a:lnTo>
                <a:lnTo>
                  <a:pt x="112907" y="988893"/>
                </a:lnTo>
                <a:lnTo>
                  <a:pt x="145402" y="1030235"/>
                </a:lnTo>
                <a:lnTo>
                  <a:pt x="181406" y="1069228"/>
                </a:lnTo>
                <a:lnTo>
                  <a:pt x="220726" y="1105703"/>
                </a:lnTo>
                <a:lnTo>
                  <a:pt x="263168" y="1139496"/>
                </a:lnTo>
                <a:lnTo>
                  <a:pt x="308537" y="1170439"/>
                </a:lnTo>
                <a:lnTo>
                  <a:pt x="356640" y="1198366"/>
                </a:lnTo>
                <a:lnTo>
                  <a:pt x="407283" y="1223110"/>
                </a:lnTo>
                <a:lnTo>
                  <a:pt x="460272" y="1244504"/>
                </a:lnTo>
                <a:lnTo>
                  <a:pt x="515413" y="1262382"/>
                </a:lnTo>
                <a:lnTo>
                  <a:pt x="572512" y="1276577"/>
                </a:lnTo>
                <a:lnTo>
                  <a:pt x="631375" y="1286923"/>
                </a:lnTo>
                <a:lnTo>
                  <a:pt x="691808" y="1293253"/>
                </a:lnTo>
                <a:lnTo>
                  <a:pt x="753617" y="1295399"/>
                </a:lnTo>
                <a:lnTo>
                  <a:pt x="815427" y="1293253"/>
                </a:lnTo>
                <a:lnTo>
                  <a:pt x="875860" y="1286923"/>
                </a:lnTo>
                <a:lnTo>
                  <a:pt x="934723" y="1276577"/>
                </a:lnTo>
                <a:lnTo>
                  <a:pt x="991822" y="1262382"/>
                </a:lnTo>
                <a:lnTo>
                  <a:pt x="1046963" y="1244504"/>
                </a:lnTo>
                <a:lnTo>
                  <a:pt x="1099952" y="1223110"/>
                </a:lnTo>
                <a:lnTo>
                  <a:pt x="1150595" y="1198366"/>
                </a:lnTo>
                <a:lnTo>
                  <a:pt x="1198698" y="1170439"/>
                </a:lnTo>
                <a:lnTo>
                  <a:pt x="1244067" y="1139496"/>
                </a:lnTo>
                <a:lnTo>
                  <a:pt x="1286509" y="1105703"/>
                </a:lnTo>
                <a:lnTo>
                  <a:pt x="1325829" y="1069228"/>
                </a:lnTo>
                <a:lnTo>
                  <a:pt x="1361833" y="1030235"/>
                </a:lnTo>
                <a:lnTo>
                  <a:pt x="1394328" y="988893"/>
                </a:lnTo>
                <a:lnTo>
                  <a:pt x="1423119" y="945368"/>
                </a:lnTo>
                <a:lnTo>
                  <a:pt x="1448014" y="899826"/>
                </a:lnTo>
                <a:lnTo>
                  <a:pt x="1468816" y="852434"/>
                </a:lnTo>
                <a:lnTo>
                  <a:pt x="1485334" y="803359"/>
                </a:lnTo>
                <a:lnTo>
                  <a:pt x="1497372" y="752767"/>
                </a:lnTo>
                <a:lnTo>
                  <a:pt x="1504737" y="700825"/>
                </a:lnTo>
                <a:lnTo>
                  <a:pt x="1507235" y="647699"/>
                </a:lnTo>
                <a:lnTo>
                  <a:pt x="1504737" y="594570"/>
                </a:lnTo>
                <a:lnTo>
                  <a:pt x="1497372" y="542625"/>
                </a:lnTo>
                <a:lnTo>
                  <a:pt x="1485334" y="492030"/>
                </a:lnTo>
                <a:lnTo>
                  <a:pt x="1468816" y="442953"/>
                </a:lnTo>
                <a:lnTo>
                  <a:pt x="1448014" y="395560"/>
                </a:lnTo>
                <a:lnTo>
                  <a:pt x="1423119" y="350018"/>
                </a:lnTo>
                <a:lnTo>
                  <a:pt x="1394328" y="306492"/>
                </a:lnTo>
                <a:lnTo>
                  <a:pt x="1361833" y="265151"/>
                </a:lnTo>
                <a:lnTo>
                  <a:pt x="1325829" y="226159"/>
                </a:lnTo>
                <a:lnTo>
                  <a:pt x="1286509" y="189684"/>
                </a:lnTo>
                <a:lnTo>
                  <a:pt x="1244067" y="155893"/>
                </a:lnTo>
                <a:lnTo>
                  <a:pt x="1198698" y="124951"/>
                </a:lnTo>
                <a:lnTo>
                  <a:pt x="1150595" y="97026"/>
                </a:lnTo>
                <a:lnTo>
                  <a:pt x="1099952" y="72283"/>
                </a:lnTo>
                <a:lnTo>
                  <a:pt x="1046963" y="50891"/>
                </a:lnTo>
                <a:lnTo>
                  <a:pt x="991822" y="33014"/>
                </a:lnTo>
                <a:lnTo>
                  <a:pt x="934723" y="18820"/>
                </a:lnTo>
                <a:lnTo>
                  <a:pt x="875860" y="8475"/>
                </a:lnTo>
                <a:lnTo>
                  <a:pt x="815427" y="2146"/>
                </a:lnTo>
                <a:lnTo>
                  <a:pt x="753617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31"/>
          <p:cNvSpPr txBox="1"/>
          <p:nvPr/>
        </p:nvSpPr>
        <p:spPr>
          <a:xfrm>
            <a:off x="5471151" y="2394891"/>
            <a:ext cx="1249045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/>
            <a:r>
              <a:rPr lang="en-US" sz="1400" spc="-10" dirty="0">
                <a:latin typeface="Times New Roman" charset="0"/>
                <a:ea typeface="Times New Roman" charset="0"/>
                <a:cs typeface="Times New Roman" charset="0"/>
              </a:rPr>
              <a:t>Defining the Dependent Variables – Death as Dependent Variable</a:t>
            </a:r>
            <a:endParaRPr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7217681" y="2688085"/>
            <a:ext cx="1083640" cy="199893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bject 14"/>
          <p:cNvSpPr/>
          <p:nvPr/>
        </p:nvSpPr>
        <p:spPr>
          <a:xfrm>
            <a:off x="8753791" y="2792744"/>
            <a:ext cx="1834470" cy="1576377"/>
          </a:xfrm>
          <a:custGeom>
            <a:avLst/>
            <a:gdLst/>
            <a:ahLst/>
            <a:cxnLst/>
            <a:rect l="l" t="t" r="r" b="b"/>
            <a:pathLst>
              <a:path w="1507490" h="1295400">
                <a:moveTo>
                  <a:pt x="753617" y="0"/>
                </a:moveTo>
                <a:lnTo>
                  <a:pt x="691808" y="2146"/>
                </a:lnTo>
                <a:lnTo>
                  <a:pt x="631375" y="8475"/>
                </a:lnTo>
                <a:lnTo>
                  <a:pt x="572512" y="18820"/>
                </a:lnTo>
                <a:lnTo>
                  <a:pt x="515413" y="33014"/>
                </a:lnTo>
                <a:lnTo>
                  <a:pt x="460272" y="50891"/>
                </a:lnTo>
                <a:lnTo>
                  <a:pt x="407283" y="72283"/>
                </a:lnTo>
                <a:lnTo>
                  <a:pt x="356640" y="97026"/>
                </a:lnTo>
                <a:lnTo>
                  <a:pt x="308537" y="124951"/>
                </a:lnTo>
                <a:lnTo>
                  <a:pt x="263168" y="155893"/>
                </a:lnTo>
                <a:lnTo>
                  <a:pt x="220726" y="189684"/>
                </a:lnTo>
                <a:lnTo>
                  <a:pt x="181406" y="226159"/>
                </a:lnTo>
                <a:lnTo>
                  <a:pt x="145402" y="265151"/>
                </a:lnTo>
                <a:lnTo>
                  <a:pt x="112907" y="306492"/>
                </a:lnTo>
                <a:lnTo>
                  <a:pt x="84115" y="350018"/>
                </a:lnTo>
                <a:lnTo>
                  <a:pt x="59221" y="395560"/>
                </a:lnTo>
                <a:lnTo>
                  <a:pt x="38419" y="442953"/>
                </a:lnTo>
                <a:lnTo>
                  <a:pt x="21901" y="492030"/>
                </a:lnTo>
                <a:lnTo>
                  <a:pt x="9863" y="542625"/>
                </a:lnTo>
                <a:lnTo>
                  <a:pt x="2498" y="594570"/>
                </a:lnTo>
                <a:lnTo>
                  <a:pt x="0" y="647699"/>
                </a:lnTo>
                <a:lnTo>
                  <a:pt x="2498" y="700825"/>
                </a:lnTo>
                <a:lnTo>
                  <a:pt x="9863" y="752767"/>
                </a:lnTo>
                <a:lnTo>
                  <a:pt x="21901" y="803359"/>
                </a:lnTo>
                <a:lnTo>
                  <a:pt x="38419" y="852434"/>
                </a:lnTo>
                <a:lnTo>
                  <a:pt x="59221" y="899826"/>
                </a:lnTo>
                <a:lnTo>
                  <a:pt x="84115" y="945368"/>
                </a:lnTo>
                <a:lnTo>
                  <a:pt x="112907" y="988893"/>
                </a:lnTo>
                <a:lnTo>
                  <a:pt x="145402" y="1030235"/>
                </a:lnTo>
                <a:lnTo>
                  <a:pt x="181406" y="1069228"/>
                </a:lnTo>
                <a:lnTo>
                  <a:pt x="220726" y="1105703"/>
                </a:lnTo>
                <a:lnTo>
                  <a:pt x="263168" y="1139496"/>
                </a:lnTo>
                <a:lnTo>
                  <a:pt x="308537" y="1170439"/>
                </a:lnTo>
                <a:lnTo>
                  <a:pt x="356640" y="1198366"/>
                </a:lnTo>
                <a:lnTo>
                  <a:pt x="407283" y="1223110"/>
                </a:lnTo>
                <a:lnTo>
                  <a:pt x="460272" y="1244504"/>
                </a:lnTo>
                <a:lnTo>
                  <a:pt x="515413" y="1262382"/>
                </a:lnTo>
                <a:lnTo>
                  <a:pt x="572512" y="1276577"/>
                </a:lnTo>
                <a:lnTo>
                  <a:pt x="631375" y="1286923"/>
                </a:lnTo>
                <a:lnTo>
                  <a:pt x="691808" y="1293253"/>
                </a:lnTo>
                <a:lnTo>
                  <a:pt x="753617" y="1295399"/>
                </a:lnTo>
                <a:lnTo>
                  <a:pt x="815427" y="1293253"/>
                </a:lnTo>
                <a:lnTo>
                  <a:pt x="875860" y="1286923"/>
                </a:lnTo>
                <a:lnTo>
                  <a:pt x="934723" y="1276577"/>
                </a:lnTo>
                <a:lnTo>
                  <a:pt x="991822" y="1262382"/>
                </a:lnTo>
                <a:lnTo>
                  <a:pt x="1046963" y="1244504"/>
                </a:lnTo>
                <a:lnTo>
                  <a:pt x="1099952" y="1223110"/>
                </a:lnTo>
                <a:lnTo>
                  <a:pt x="1150595" y="1198366"/>
                </a:lnTo>
                <a:lnTo>
                  <a:pt x="1198698" y="1170439"/>
                </a:lnTo>
                <a:lnTo>
                  <a:pt x="1244067" y="1139496"/>
                </a:lnTo>
                <a:lnTo>
                  <a:pt x="1286509" y="1105703"/>
                </a:lnTo>
                <a:lnTo>
                  <a:pt x="1325829" y="1069228"/>
                </a:lnTo>
                <a:lnTo>
                  <a:pt x="1361833" y="1030235"/>
                </a:lnTo>
                <a:lnTo>
                  <a:pt x="1394328" y="988893"/>
                </a:lnTo>
                <a:lnTo>
                  <a:pt x="1423119" y="945368"/>
                </a:lnTo>
                <a:lnTo>
                  <a:pt x="1448014" y="899826"/>
                </a:lnTo>
                <a:lnTo>
                  <a:pt x="1468816" y="852434"/>
                </a:lnTo>
                <a:lnTo>
                  <a:pt x="1485334" y="803359"/>
                </a:lnTo>
                <a:lnTo>
                  <a:pt x="1497372" y="752767"/>
                </a:lnTo>
                <a:lnTo>
                  <a:pt x="1504737" y="700825"/>
                </a:lnTo>
                <a:lnTo>
                  <a:pt x="1507235" y="647699"/>
                </a:lnTo>
                <a:lnTo>
                  <a:pt x="1504737" y="594570"/>
                </a:lnTo>
                <a:lnTo>
                  <a:pt x="1497372" y="542625"/>
                </a:lnTo>
                <a:lnTo>
                  <a:pt x="1485334" y="492030"/>
                </a:lnTo>
                <a:lnTo>
                  <a:pt x="1468816" y="442953"/>
                </a:lnTo>
                <a:lnTo>
                  <a:pt x="1448014" y="395560"/>
                </a:lnTo>
                <a:lnTo>
                  <a:pt x="1423119" y="350018"/>
                </a:lnTo>
                <a:lnTo>
                  <a:pt x="1394328" y="306492"/>
                </a:lnTo>
                <a:lnTo>
                  <a:pt x="1361833" y="265151"/>
                </a:lnTo>
                <a:lnTo>
                  <a:pt x="1325829" y="226159"/>
                </a:lnTo>
                <a:lnTo>
                  <a:pt x="1286509" y="189684"/>
                </a:lnTo>
                <a:lnTo>
                  <a:pt x="1244067" y="155893"/>
                </a:lnTo>
                <a:lnTo>
                  <a:pt x="1198698" y="124951"/>
                </a:lnTo>
                <a:lnTo>
                  <a:pt x="1150595" y="97026"/>
                </a:lnTo>
                <a:lnTo>
                  <a:pt x="1099952" y="72283"/>
                </a:lnTo>
                <a:lnTo>
                  <a:pt x="1046963" y="50891"/>
                </a:lnTo>
                <a:lnTo>
                  <a:pt x="991822" y="33014"/>
                </a:lnTo>
                <a:lnTo>
                  <a:pt x="934723" y="18820"/>
                </a:lnTo>
                <a:lnTo>
                  <a:pt x="875860" y="8475"/>
                </a:lnTo>
                <a:lnTo>
                  <a:pt x="815427" y="2146"/>
                </a:lnTo>
                <a:lnTo>
                  <a:pt x="753617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2"/>
          <p:cNvSpPr txBox="1"/>
          <p:nvPr/>
        </p:nvSpPr>
        <p:spPr>
          <a:xfrm>
            <a:off x="8987448" y="3365488"/>
            <a:ext cx="136715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/>
            <a:r>
              <a:rPr lang="en-US" sz="1400" spc="-10" dirty="0">
                <a:latin typeface="Times New Roman" charset="0"/>
                <a:ea typeface="Times New Roman" charset="0"/>
                <a:cs typeface="Times New Roman" charset="0"/>
              </a:rPr>
              <a:t>EDA _ Cross Correlation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2" name="object 14"/>
          <p:cNvSpPr/>
          <p:nvPr/>
        </p:nvSpPr>
        <p:spPr>
          <a:xfrm>
            <a:off x="8688774" y="1460419"/>
            <a:ext cx="1834470" cy="1576377"/>
          </a:xfrm>
          <a:custGeom>
            <a:avLst/>
            <a:gdLst/>
            <a:ahLst/>
            <a:cxnLst/>
            <a:rect l="l" t="t" r="r" b="b"/>
            <a:pathLst>
              <a:path w="1507490" h="1295400">
                <a:moveTo>
                  <a:pt x="753617" y="0"/>
                </a:moveTo>
                <a:lnTo>
                  <a:pt x="691808" y="2146"/>
                </a:lnTo>
                <a:lnTo>
                  <a:pt x="631375" y="8475"/>
                </a:lnTo>
                <a:lnTo>
                  <a:pt x="572512" y="18820"/>
                </a:lnTo>
                <a:lnTo>
                  <a:pt x="515413" y="33014"/>
                </a:lnTo>
                <a:lnTo>
                  <a:pt x="460272" y="50891"/>
                </a:lnTo>
                <a:lnTo>
                  <a:pt x="407283" y="72283"/>
                </a:lnTo>
                <a:lnTo>
                  <a:pt x="356640" y="97026"/>
                </a:lnTo>
                <a:lnTo>
                  <a:pt x="308537" y="124951"/>
                </a:lnTo>
                <a:lnTo>
                  <a:pt x="263168" y="155893"/>
                </a:lnTo>
                <a:lnTo>
                  <a:pt x="220726" y="189684"/>
                </a:lnTo>
                <a:lnTo>
                  <a:pt x="181406" y="226159"/>
                </a:lnTo>
                <a:lnTo>
                  <a:pt x="145402" y="265151"/>
                </a:lnTo>
                <a:lnTo>
                  <a:pt x="112907" y="306492"/>
                </a:lnTo>
                <a:lnTo>
                  <a:pt x="84115" y="350018"/>
                </a:lnTo>
                <a:lnTo>
                  <a:pt x="59221" y="395560"/>
                </a:lnTo>
                <a:lnTo>
                  <a:pt x="38419" y="442953"/>
                </a:lnTo>
                <a:lnTo>
                  <a:pt x="21901" y="492030"/>
                </a:lnTo>
                <a:lnTo>
                  <a:pt x="9863" y="542625"/>
                </a:lnTo>
                <a:lnTo>
                  <a:pt x="2498" y="594570"/>
                </a:lnTo>
                <a:lnTo>
                  <a:pt x="0" y="647699"/>
                </a:lnTo>
                <a:lnTo>
                  <a:pt x="2498" y="700825"/>
                </a:lnTo>
                <a:lnTo>
                  <a:pt x="9863" y="752767"/>
                </a:lnTo>
                <a:lnTo>
                  <a:pt x="21901" y="803359"/>
                </a:lnTo>
                <a:lnTo>
                  <a:pt x="38419" y="852434"/>
                </a:lnTo>
                <a:lnTo>
                  <a:pt x="59221" y="899826"/>
                </a:lnTo>
                <a:lnTo>
                  <a:pt x="84115" y="945368"/>
                </a:lnTo>
                <a:lnTo>
                  <a:pt x="112907" y="988893"/>
                </a:lnTo>
                <a:lnTo>
                  <a:pt x="145402" y="1030235"/>
                </a:lnTo>
                <a:lnTo>
                  <a:pt x="181406" y="1069228"/>
                </a:lnTo>
                <a:lnTo>
                  <a:pt x="220726" y="1105703"/>
                </a:lnTo>
                <a:lnTo>
                  <a:pt x="263168" y="1139496"/>
                </a:lnTo>
                <a:lnTo>
                  <a:pt x="308537" y="1170439"/>
                </a:lnTo>
                <a:lnTo>
                  <a:pt x="356640" y="1198366"/>
                </a:lnTo>
                <a:lnTo>
                  <a:pt x="407283" y="1223110"/>
                </a:lnTo>
                <a:lnTo>
                  <a:pt x="460272" y="1244504"/>
                </a:lnTo>
                <a:lnTo>
                  <a:pt x="515413" y="1262382"/>
                </a:lnTo>
                <a:lnTo>
                  <a:pt x="572512" y="1276577"/>
                </a:lnTo>
                <a:lnTo>
                  <a:pt x="631375" y="1286923"/>
                </a:lnTo>
                <a:lnTo>
                  <a:pt x="691808" y="1293253"/>
                </a:lnTo>
                <a:lnTo>
                  <a:pt x="753617" y="1295399"/>
                </a:lnTo>
                <a:lnTo>
                  <a:pt x="815427" y="1293253"/>
                </a:lnTo>
                <a:lnTo>
                  <a:pt x="875860" y="1286923"/>
                </a:lnTo>
                <a:lnTo>
                  <a:pt x="934723" y="1276577"/>
                </a:lnTo>
                <a:lnTo>
                  <a:pt x="991822" y="1262382"/>
                </a:lnTo>
                <a:lnTo>
                  <a:pt x="1046963" y="1244504"/>
                </a:lnTo>
                <a:lnTo>
                  <a:pt x="1099952" y="1223110"/>
                </a:lnTo>
                <a:lnTo>
                  <a:pt x="1150595" y="1198366"/>
                </a:lnTo>
                <a:lnTo>
                  <a:pt x="1198698" y="1170439"/>
                </a:lnTo>
                <a:lnTo>
                  <a:pt x="1244067" y="1139496"/>
                </a:lnTo>
                <a:lnTo>
                  <a:pt x="1286509" y="1105703"/>
                </a:lnTo>
                <a:lnTo>
                  <a:pt x="1325829" y="1069228"/>
                </a:lnTo>
                <a:lnTo>
                  <a:pt x="1361833" y="1030235"/>
                </a:lnTo>
                <a:lnTo>
                  <a:pt x="1394328" y="988893"/>
                </a:lnTo>
                <a:lnTo>
                  <a:pt x="1423119" y="945368"/>
                </a:lnTo>
                <a:lnTo>
                  <a:pt x="1448014" y="899826"/>
                </a:lnTo>
                <a:lnTo>
                  <a:pt x="1468816" y="852434"/>
                </a:lnTo>
                <a:lnTo>
                  <a:pt x="1485334" y="803359"/>
                </a:lnTo>
                <a:lnTo>
                  <a:pt x="1497372" y="752767"/>
                </a:lnTo>
                <a:lnTo>
                  <a:pt x="1504737" y="700825"/>
                </a:lnTo>
                <a:lnTo>
                  <a:pt x="1507235" y="647699"/>
                </a:lnTo>
                <a:lnTo>
                  <a:pt x="1504737" y="594570"/>
                </a:lnTo>
                <a:lnTo>
                  <a:pt x="1497372" y="542625"/>
                </a:lnTo>
                <a:lnTo>
                  <a:pt x="1485334" y="492030"/>
                </a:lnTo>
                <a:lnTo>
                  <a:pt x="1468816" y="442953"/>
                </a:lnTo>
                <a:lnTo>
                  <a:pt x="1448014" y="395560"/>
                </a:lnTo>
                <a:lnTo>
                  <a:pt x="1423119" y="350018"/>
                </a:lnTo>
                <a:lnTo>
                  <a:pt x="1394328" y="306492"/>
                </a:lnTo>
                <a:lnTo>
                  <a:pt x="1361833" y="265151"/>
                </a:lnTo>
                <a:lnTo>
                  <a:pt x="1325829" y="226159"/>
                </a:lnTo>
                <a:lnTo>
                  <a:pt x="1286509" y="189684"/>
                </a:lnTo>
                <a:lnTo>
                  <a:pt x="1244067" y="155893"/>
                </a:lnTo>
                <a:lnTo>
                  <a:pt x="1198698" y="124951"/>
                </a:lnTo>
                <a:lnTo>
                  <a:pt x="1150595" y="97026"/>
                </a:lnTo>
                <a:lnTo>
                  <a:pt x="1099952" y="72283"/>
                </a:lnTo>
                <a:lnTo>
                  <a:pt x="1046963" y="50891"/>
                </a:lnTo>
                <a:lnTo>
                  <a:pt x="991822" y="33014"/>
                </a:lnTo>
                <a:lnTo>
                  <a:pt x="934723" y="18820"/>
                </a:lnTo>
                <a:lnTo>
                  <a:pt x="875860" y="8475"/>
                </a:lnTo>
                <a:lnTo>
                  <a:pt x="815427" y="2146"/>
                </a:lnTo>
                <a:lnTo>
                  <a:pt x="753617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5" name="object 31"/>
          <p:cNvSpPr txBox="1"/>
          <p:nvPr/>
        </p:nvSpPr>
        <p:spPr>
          <a:xfrm>
            <a:off x="9000938" y="2016946"/>
            <a:ext cx="124904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/>
            <a:r>
              <a:rPr lang="en-US" sz="1400" spc="-10" dirty="0">
                <a:latin typeface="Times New Roman" charset="0"/>
                <a:ea typeface="Times New Roman" charset="0"/>
                <a:cs typeface="Times New Roman" charset="0"/>
              </a:rPr>
              <a:t>Descriptive Statistics</a:t>
            </a:r>
            <a:endParaRPr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8" name="object 14"/>
          <p:cNvSpPr/>
          <p:nvPr/>
        </p:nvSpPr>
        <p:spPr>
          <a:xfrm>
            <a:off x="1463954" y="2739957"/>
            <a:ext cx="1834470" cy="1576377"/>
          </a:xfrm>
          <a:custGeom>
            <a:avLst/>
            <a:gdLst/>
            <a:ahLst/>
            <a:cxnLst/>
            <a:rect l="l" t="t" r="r" b="b"/>
            <a:pathLst>
              <a:path w="1507490" h="1295400">
                <a:moveTo>
                  <a:pt x="753617" y="0"/>
                </a:moveTo>
                <a:lnTo>
                  <a:pt x="691808" y="2146"/>
                </a:lnTo>
                <a:lnTo>
                  <a:pt x="631375" y="8475"/>
                </a:lnTo>
                <a:lnTo>
                  <a:pt x="572512" y="18820"/>
                </a:lnTo>
                <a:lnTo>
                  <a:pt x="515413" y="33014"/>
                </a:lnTo>
                <a:lnTo>
                  <a:pt x="460272" y="50891"/>
                </a:lnTo>
                <a:lnTo>
                  <a:pt x="407283" y="72283"/>
                </a:lnTo>
                <a:lnTo>
                  <a:pt x="356640" y="97026"/>
                </a:lnTo>
                <a:lnTo>
                  <a:pt x="308537" y="124951"/>
                </a:lnTo>
                <a:lnTo>
                  <a:pt x="263168" y="155893"/>
                </a:lnTo>
                <a:lnTo>
                  <a:pt x="220726" y="189684"/>
                </a:lnTo>
                <a:lnTo>
                  <a:pt x="181406" y="226159"/>
                </a:lnTo>
                <a:lnTo>
                  <a:pt x="145402" y="265151"/>
                </a:lnTo>
                <a:lnTo>
                  <a:pt x="112907" y="306492"/>
                </a:lnTo>
                <a:lnTo>
                  <a:pt x="84115" y="350018"/>
                </a:lnTo>
                <a:lnTo>
                  <a:pt x="59221" y="395560"/>
                </a:lnTo>
                <a:lnTo>
                  <a:pt x="38419" y="442953"/>
                </a:lnTo>
                <a:lnTo>
                  <a:pt x="21901" y="492030"/>
                </a:lnTo>
                <a:lnTo>
                  <a:pt x="9863" y="542625"/>
                </a:lnTo>
                <a:lnTo>
                  <a:pt x="2498" y="594570"/>
                </a:lnTo>
                <a:lnTo>
                  <a:pt x="0" y="647699"/>
                </a:lnTo>
                <a:lnTo>
                  <a:pt x="2498" y="700825"/>
                </a:lnTo>
                <a:lnTo>
                  <a:pt x="9863" y="752767"/>
                </a:lnTo>
                <a:lnTo>
                  <a:pt x="21901" y="803359"/>
                </a:lnTo>
                <a:lnTo>
                  <a:pt x="38419" y="852434"/>
                </a:lnTo>
                <a:lnTo>
                  <a:pt x="59221" y="899826"/>
                </a:lnTo>
                <a:lnTo>
                  <a:pt x="84115" y="945368"/>
                </a:lnTo>
                <a:lnTo>
                  <a:pt x="112907" y="988893"/>
                </a:lnTo>
                <a:lnTo>
                  <a:pt x="145402" y="1030235"/>
                </a:lnTo>
                <a:lnTo>
                  <a:pt x="181406" y="1069228"/>
                </a:lnTo>
                <a:lnTo>
                  <a:pt x="220726" y="1105703"/>
                </a:lnTo>
                <a:lnTo>
                  <a:pt x="263168" y="1139496"/>
                </a:lnTo>
                <a:lnTo>
                  <a:pt x="308537" y="1170439"/>
                </a:lnTo>
                <a:lnTo>
                  <a:pt x="356640" y="1198366"/>
                </a:lnTo>
                <a:lnTo>
                  <a:pt x="407283" y="1223110"/>
                </a:lnTo>
                <a:lnTo>
                  <a:pt x="460272" y="1244504"/>
                </a:lnTo>
                <a:lnTo>
                  <a:pt x="515413" y="1262382"/>
                </a:lnTo>
                <a:lnTo>
                  <a:pt x="572512" y="1276577"/>
                </a:lnTo>
                <a:lnTo>
                  <a:pt x="631375" y="1286923"/>
                </a:lnTo>
                <a:lnTo>
                  <a:pt x="691808" y="1293253"/>
                </a:lnTo>
                <a:lnTo>
                  <a:pt x="753617" y="1295399"/>
                </a:lnTo>
                <a:lnTo>
                  <a:pt x="815427" y="1293253"/>
                </a:lnTo>
                <a:lnTo>
                  <a:pt x="875860" y="1286923"/>
                </a:lnTo>
                <a:lnTo>
                  <a:pt x="934723" y="1276577"/>
                </a:lnTo>
                <a:lnTo>
                  <a:pt x="991822" y="1262382"/>
                </a:lnTo>
                <a:lnTo>
                  <a:pt x="1046963" y="1244504"/>
                </a:lnTo>
                <a:lnTo>
                  <a:pt x="1099952" y="1223110"/>
                </a:lnTo>
                <a:lnTo>
                  <a:pt x="1150595" y="1198366"/>
                </a:lnTo>
                <a:lnTo>
                  <a:pt x="1198698" y="1170439"/>
                </a:lnTo>
                <a:lnTo>
                  <a:pt x="1244067" y="1139496"/>
                </a:lnTo>
                <a:lnTo>
                  <a:pt x="1286509" y="1105703"/>
                </a:lnTo>
                <a:lnTo>
                  <a:pt x="1325829" y="1069228"/>
                </a:lnTo>
                <a:lnTo>
                  <a:pt x="1361833" y="1030235"/>
                </a:lnTo>
                <a:lnTo>
                  <a:pt x="1394328" y="988893"/>
                </a:lnTo>
                <a:lnTo>
                  <a:pt x="1423119" y="945368"/>
                </a:lnTo>
                <a:lnTo>
                  <a:pt x="1448014" y="899826"/>
                </a:lnTo>
                <a:lnTo>
                  <a:pt x="1468816" y="852434"/>
                </a:lnTo>
                <a:lnTo>
                  <a:pt x="1485334" y="803359"/>
                </a:lnTo>
                <a:lnTo>
                  <a:pt x="1497372" y="752767"/>
                </a:lnTo>
                <a:lnTo>
                  <a:pt x="1504737" y="700825"/>
                </a:lnTo>
                <a:lnTo>
                  <a:pt x="1507235" y="647699"/>
                </a:lnTo>
                <a:lnTo>
                  <a:pt x="1504737" y="594570"/>
                </a:lnTo>
                <a:lnTo>
                  <a:pt x="1497372" y="542625"/>
                </a:lnTo>
                <a:lnTo>
                  <a:pt x="1485334" y="492030"/>
                </a:lnTo>
                <a:lnTo>
                  <a:pt x="1468816" y="442953"/>
                </a:lnTo>
                <a:lnTo>
                  <a:pt x="1448014" y="395560"/>
                </a:lnTo>
                <a:lnTo>
                  <a:pt x="1423119" y="350018"/>
                </a:lnTo>
                <a:lnTo>
                  <a:pt x="1394328" y="306492"/>
                </a:lnTo>
                <a:lnTo>
                  <a:pt x="1361833" y="265151"/>
                </a:lnTo>
                <a:lnTo>
                  <a:pt x="1325829" y="226159"/>
                </a:lnTo>
                <a:lnTo>
                  <a:pt x="1286509" y="189684"/>
                </a:lnTo>
                <a:lnTo>
                  <a:pt x="1244067" y="155893"/>
                </a:lnTo>
                <a:lnTo>
                  <a:pt x="1198698" y="124951"/>
                </a:lnTo>
                <a:lnTo>
                  <a:pt x="1150595" y="97026"/>
                </a:lnTo>
                <a:lnTo>
                  <a:pt x="1099952" y="72283"/>
                </a:lnTo>
                <a:lnTo>
                  <a:pt x="1046963" y="50891"/>
                </a:lnTo>
                <a:lnTo>
                  <a:pt x="991822" y="33014"/>
                </a:lnTo>
                <a:lnTo>
                  <a:pt x="934723" y="18820"/>
                </a:lnTo>
                <a:lnTo>
                  <a:pt x="875860" y="8475"/>
                </a:lnTo>
                <a:lnTo>
                  <a:pt x="815427" y="2146"/>
                </a:lnTo>
                <a:lnTo>
                  <a:pt x="753617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9" name="object 32"/>
          <p:cNvSpPr txBox="1"/>
          <p:nvPr/>
        </p:nvSpPr>
        <p:spPr>
          <a:xfrm>
            <a:off x="1697611" y="3251860"/>
            <a:ext cx="136715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270" algn="ctr"/>
            <a:r>
              <a:rPr lang="en-US" sz="1400" spc="-10" dirty="0">
                <a:latin typeface="Times New Roman" charset="0"/>
                <a:ea typeface="Times New Roman" charset="0"/>
                <a:cs typeface="Times New Roman" charset="0"/>
              </a:rPr>
              <a:t>Removing Duplicate Records</a:t>
            </a:r>
            <a:endParaRPr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1" name="object 31"/>
          <p:cNvSpPr txBox="1"/>
          <p:nvPr/>
        </p:nvSpPr>
        <p:spPr>
          <a:xfrm>
            <a:off x="1660853" y="1864546"/>
            <a:ext cx="124904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/>
            <a:r>
              <a:rPr lang="en-US" sz="1400" spc="-10" dirty="0">
                <a:latin typeface="Times New Roman" charset="0"/>
                <a:ea typeface="Times New Roman" charset="0"/>
                <a:cs typeface="Times New Roman" charset="0"/>
              </a:rPr>
              <a:t>Treatment of Missing Values</a:t>
            </a:r>
            <a:endParaRPr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2" name="object 14"/>
          <p:cNvSpPr/>
          <p:nvPr/>
        </p:nvSpPr>
        <p:spPr>
          <a:xfrm>
            <a:off x="1551337" y="1560032"/>
            <a:ext cx="1834470" cy="1576377"/>
          </a:xfrm>
          <a:custGeom>
            <a:avLst/>
            <a:gdLst/>
            <a:ahLst/>
            <a:cxnLst/>
            <a:rect l="l" t="t" r="r" b="b"/>
            <a:pathLst>
              <a:path w="1507490" h="1295400">
                <a:moveTo>
                  <a:pt x="753617" y="0"/>
                </a:moveTo>
                <a:lnTo>
                  <a:pt x="691808" y="2146"/>
                </a:lnTo>
                <a:lnTo>
                  <a:pt x="631375" y="8475"/>
                </a:lnTo>
                <a:lnTo>
                  <a:pt x="572512" y="18820"/>
                </a:lnTo>
                <a:lnTo>
                  <a:pt x="515413" y="33014"/>
                </a:lnTo>
                <a:lnTo>
                  <a:pt x="460272" y="50891"/>
                </a:lnTo>
                <a:lnTo>
                  <a:pt x="407283" y="72283"/>
                </a:lnTo>
                <a:lnTo>
                  <a:pt x="356640" y="97026"/>
                </a:lnTo>
                <a:lnTo>
                  <a:pt x="308537" y="124951"/>
                </a:lnTo>
                <a:lnTo>
                  <a:pt x="263168" y="155893"/>
                </a:lnTo>
                <a:lnTo>
                  <a:pt x="220726" y="189684"/>
                </a:lnTo>
                <a:lnTo>
                  <a:pt x="181406" y="226159"/>
                </a:lnTo>
                <a:lnTo>
                  <a:pt x="145402" y="265151"/>
                </a:lnTo>
                <a:lnTo>
                  <a:pt x="112907" y="306492"/>
                </a:lnTo>
                <a:lnTo>
                  <a:pt x="84115" y="350018"/>
                </a:lnTo>
                <a:lnTo>
                  <a:pt x="59221" y="395560"/>
                </a:lnTo>
                <a:lnTo>
                  <a:pt x="38419" y="442953"/>
                </a:lnTo>
                <a:lnTo>
                  <a:pt x="21901" y="492030"/>
                </a:lnTo>
                <a:lnTo>
                  <a:pt x="9863" y="542625"/>
                </a:lnTo>
                <a:lnTo>
                  <a:pt x="2498" y="594570"/>
                </a:lnTo>
                <a:lnTo>
                  <a:pt x="0" y="647699"/>
                </a:lnTo>
                <a:lnTo>
                  <a:pt x="2498" y="700825"/>
                </a:lnTo>
                <a:lnTo>
                  <a:pt x="9863" y="752767"/>
                </a:lnTo>
                <a:lnTo>
                  <a:pt x="21901" y="803359"/>
                </a:lnTo>
                <a:lnTo>
                  <a:pt x="38419" y="852434"/>
                </a:lnTo>
                <a:lnTo>
                  <a:pt x="59221" y="899826"/>
                </a:lnTo>
                <a:lnTo>
                  <a:pt x="84115" y="945368"/>
                </a:lnTo>
                <a:lnTo>
                  <a:pt x="112907" y="988893"/>
                </a:lnTo>
                <a:lnTo>
                  <a:pt x="145402" y="1030235"/>
                </a:lnTo>
                <a:lnTo>
                  <a:pt x="181406" y="1069228"/>
                </a:lnTo>
                <a:lnTo>
                  <a:pt x="220726" y="1105703"/>
                </a:lnTo>
                <a:lnTo>
                  <a:pt x="263168" y="1139496"/>
                </a:lnTo>
                <a:lnTo>
                  <a:pt x="308537" y="1170439"/>
                </a:lnTo>
                <a:lnTo>
                  <a:pt x="356640" y="1198366"/>
                </a:lnTo>
                <a:lnTo>
                  <a:pt x="407283" y="1223110"/>
                </a:lnTo>
                <a:lnTo>
                  <a:pt x="460272" y="1244504"/>
                </a:lnTo>
                <a:lnTo>
                  <a:pt x="515413" y="1262382"/>
                </a:lnTo>
                <a:lnTo>
                  <a:pt x="572512" y="1276577"/>
                </a:lnTo>
                <a:lnTo>
                  <a:pt x="631375" y="1286923"/>
                </a:lnTo>
                <a:lnTo>
                  <a:pt x="691808" y="1293253"/>
                </a:lnTo>
                <a:lnTo>
                  <a:pt x="753617" y="1295399"/>
                </a:lnTo>
                <a:lnTo>
                  <a:pt x="815427" y="1293253"/>
                </a:lnTo>
                <a:lnTo>
                  <a:pt x="875860" y="1286923"/>
                </a:lnTo>
                <a:lnTo>
                  <a:pt x="934723" y="1276577"/>
                </a:lnTo>
                <a:lnTo>
                  <a:pt x="991822" y="1262382"/>
                </a:lnTo>
                <a:lnTo>
                  <a:pt x="1046963" y="1244504"/>
                </a:lnTo>
                <a:lnTo>
                  <a:pt x="1099952" y="1223110"/>
                </a:lnTo>
                <a:lnTo>
                  <a:pt x="1150595" y="1198366"/>
                </a:lnTo>
                <a:lnTo>
                  <a:pt x="1198698" y="1170439"/>
                </a:lnTo>
                <a:lnTo>
                  <a:pt x="1244067" y="1139496"/>
                </a:lnTo>
                <a:lnTo>
                  <a:pt x="1286509" y="1105703"/>
                </a:lnTo>
                <a:lnTo>
                  <a:pt x="1325829" y="1069228"/>
                </a:lnTo>
                <a:lnTo>
                  <a:pt x="1361833" y="1030235"/>
                </a:lnTo>
                <a:lnTo>
                  <a:pt x="1394328" y="988893"/>
                </a:lnTo>
                <a:lnTo>
                  <a:pt x="1423119" y="945368"/>
                </a:lnTo>
                <a:lnTo>
                  <a:pt x="1448014" y="899826"/>
                </a:lnTo>
                <a:lnTo>
                  <a:pt x="1468816" y="852434"/>
                </a:lnTo>
                <a:lnTo>
                  <a:pt x="1485334" y="803359"/>
                </a:lnTo>
                <a:lnTo>
                  <a:pt x="1497372" y="752767"/>
                </a:lnTo>
                <a:lnTo>
                  <a:pt x="1504737" y="700825"/>
                </a:lnTo>
                <a:lnTo>
                  <a:pt x="1507235" y="647699"/>
                </a:lnTo>
                <a:lnTo>
                  <a:pt x="1504737" y="594570"/>
                </a:lnTo>
                <a:lnTo>
                  <a:pt x="1497372" y="542625"/>
                </a:lnTo>
                <a:lnTo>
                  <a:pt x="1485334" y="492030"/>
                </a:lnTo>
                <a:lnTo>
                  <a:pt x="1468816" y="442953"/>
                </a:lnTo>
                <a:lnTo>
                  <a:pt x="1448014" y="395560"/>
                </a:lnTo>
                <a:lnTo>
                  <a:pt x="1423119" y="350018"/>
                </a:lnTo>
                <a:lnTo>
                  <a:pt x="1394328" y="306492"/>
                </a:lnTo>
                <a:lnTo>
                  <a:pt x="1361833" y="265151"/>
                </a:lnTo>
                <a:lnTo>
                  <a:pt x="1325829" y="226159"/>
                </a:lnTo>
                <a:lnTo>
                  <a:pt x="1286509" y="189684"/>
                </a:lnTo>
                <a:lnTo>
                  <a:pt x="1244067" y="155893"/>
                </a:lnTo>
                <a:lnTo>
                  <a:pt x="1198698" y="124951"/>
                </a:lnTo>
                <a:lnTo>
                  <a:pt x="1150595" y="97026"/>
                </a:lnTo>
                <a:lnTo>
                  <a:pt x="1099952" y="72283"/>
                </a:lnTo>
                <a:lnTo>
                  <a:pt x="1046963" y="50891"/>
                </a:lnTo>
                <a:lnTo>
                  <a:pt x="991822" y="33014"/>
                </a:lnTo>
                <a:lnTo>
                  <a:pt x="934723" y="18820"/>
                </a:lnTo>
                <a:lnTo>
                  <a:pt x="875860" y="8475"/>
                </a:lnTo>
                <a:lnTo>
                  <a:pt x="815427" y="2146"/>
                </a:lnTo>
                <a:lnTo>
                  <a:pt x="753617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31"/>
          <p:cNvSpPr txBox="1"/>
          <p:nvPr/>
        </p:nvSpPr>
        <p:spPr>
          <a:xfrm>
            <a:off x="1813253" y="2016946"/>
            <a:ext cx="124904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/>
            <a:r>
              <a:rPr lang="en-US" sz="1400" spc="-10" dirty="0">
                <a:latin typeface="Times New Roman" charset="0"/>
                <a:ea typeface="Times New Roman" charset="0"/>
                <a:cs typeface="Times New Roman" charset="0"/>
              </a:rPr>
              <a:t>Treatment of Missing Values</a:t>
            </a:r>
            <a:endParaRPr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6" name="object 31"/>
          <p:cNvSpPr txBox="1"/>
          <p:nvPr/>
        </p:nvSpPr>
        <p:spPr>
          <a:xfrm>
            <a:off x="1837605" y="4545414"/>
            <a:ext cx="1249045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/>
            <a:r>
              <a:rPr lang="en-US" sz="1400" spc="-10" dirty="0">
                <a:latin typeface="Times New Roman" charset="0"/>
                <a:ea typeface="Times New Roman" charset="0"/>
                <a:cs typeface="Times New Roman" charset="0"/>
              </a:rPr>
              <a:t>Recoding String Variables into Binary Variables</a:t>
            </a:r>
            <a:endParaRPr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8" name="object 31"/>
          <p:cNvSpPr txBox="1"/>
          <p:nvPr/>
        </p:nvSpPr>
        <p:spPr>
          <a:xfrm>
            <a:off x="9130972" y="4731459"/>
            <a:ext cx="1249045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/>
            <a:r>
              <a:rPr lang="en-US" sz="1400" spc="-10" dirty="0">
                <a:latin typeface="Times New Roman" charset="0"/>
                <a:ea typeface="Times New Roman" charset="0"/>
                <a:cs typeface="Times New Roman" charset="0"/>
              </a:rPr>
              <a:t>Identify &amp; Remove Multicollinearity Variables</a:t>
            </a:r>
            <a:endParaRPr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6133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9"/>
          <p:cNvSpPr/>
          <p:nvPr/>
        </p:nvSpPr>
        <p:spPr>
          <a:xfrm>
            <a:off x="622557" y="3443897"/>
            <a:ext cx="1828800" cy="1572768"/>
          </a:xfrm>
          <a:custGeom>
            <a:avLst/>
            <a:gdLst/>
            <a:ahLst/>
            <a:cxnLst/>
            <a:rect l="l" t="t" r="r" b="b"/>
            <a:pathLst>
              <a:path w="1507489" h="1426845">
                <a:moveTo>
                  <a:pt x="753617" y="0"/>
                </a:moveTo>
                <a:lnTo>
                  <a:pt x="691813" y="2364"/>
                </a:lnTo>
                <a:lnTo>
                  <a:pt x="631384" y="9333"/>
                </a:lnTo>
                <a:lnTo>
                  <a:pt x="572524" y="20725"/>
                </a:lnTo>
                <a:lnTo>
                  <a:pt x="515427" y="36356"/>
                </a:lnTo>
                <a:lnTo>
                  <a:pt x="460287" y="56042"/>
                </a:lnTo>
                <a:lnTo>
                  <a:pt x="407299" y="79600"/>
                </a:lnTo>
                <a:lnTo>
                  <a:pt x="356656" y="106847"/>
                </a:lnTo>
                <a:lnTo>
                  <a:pt x="308553" y="137598"/>
                </a:lnTo>
                <a:lnTo>
                  <a:pt x="263183" y="171672"/>
                </a:lnTo>
                <a:lnTo>
                  <a:pt x="220740" y="208883"/>
                </a:lnTo>
                <a:lnTo>
                  <a:pt x="181418" y="249049"/>
                </a:lnTo>
                <a:lnTo>
                  <a:pt x="145412" y="291986"/>
                </a:lnTo>
                <a:lnTo>
                  <a:pt x="112916" y="337511"/>
                </a:lnTo>
                <a:lnTo>
                  <a:pt x="84122" y="385440"/>
                </a:lnTo>
                <a:lnTo>
                  <a:pt x="59227" y="435590"/>
                </a:lnTo>
                <a:lnTo>
                  <a:pt x="38422" y="487777"/>
                </a:lnTo>
                <a:lnTo>
                  <a:pt x="21903" y="541818"/>
                </a:lnTo>
                <a:lnTo>
                  <a:pt x="9864" y="597530"/>
                </a:lnTo>
                <a:lnTo>
                  <a:pt x="2498" y="654729"/>
                </a:lnTo>
                <a:lnTo>
                  <a:pt x="0" y="713231"/>
                </a:lnTo>
                <a:lnTo>
                  <a:pt x="2498" y="771734"/>
                </a:lnTo>
                <a:lnTo>
                  <a:pt x="9864" y="828933"/>
                </a:lnTo>
                <a:lnTo>
                  <a:pt x="21903" y="884645"/>
                </a:lnTo>
                <a:lnTo>
                  <a:pt x="38422" y="938686"/>
                </a:lnTo>
                <a:lnTo>
                  <a:pt x="59227" y="990873"/>
                </a:lnTo>
                <a:lnTo>
                  <a:pt x="84122" y="1041023"/>
                </a:lnTo>
                <a:lnTo>
                  <a:pt x="112916" y="1088952"/>
                </a:lnTo>
                <a:lnTo>
                  <a:pt x="145412" y="1134477"/>
                </a:lnTo>
                <a:lnTo>
                  <a:pt x="181418" y="1177414"/>
                </a:lnTo>
                <a:lnTo>
                  <a:pt x="220740" y="1217580"/>
                </a:lnTo>
                <a:lnTo>
                  <a:pt x="263183" y="1254791"/>
                </a:lnTo>
                <a:lnTo>
                  <a:pt x="308553" y="1288865"/>
                </a:lnTo>
                <a:lnTo>
                  <a:pt x="356656" y="1319616"/>
                </a:lnTo>
                <a:lnTo>
                  <a:pt x="407299" y="1346863"/>
                </a:lnTo>
                <a:lnTo>
                  <a:pt x="460287" y="1370421"/>
                </a:lnTo>
                <a:lnTo>
                  <a:pt x="515427" y="1390107"/>
                </a:lnTo>
                <a:lnTo>
                  <a:pt x="572524" y="1405738"/>
                </a:lnTo>
                <a:lnTo>
                  <a:pt x="631384" y="1417130"/>
                </a:lnTo>
                <a:lnTo>
                  <a:pt x="691813" y="1424099"/>
                </a:lnTo>
                <a:lnTo>
                  <a:pt x="753617" y="1426463"/>
                </a:lnTo>
                <a:lnTo>
                  <a:pt x="815421" y="1424099"/>
                </a:lnTo>
                <a:lnTo>
                  <a:pt x="875849" y="1417130"/>
                </a:lnTo>
                <a:lnTo>
                  <a:pt x="934708" y="1405738"/>
                </a:lnTo>
                <a:lnTo>
                  <a:pt x="991805" y="1390107"/>
                </a:lnTo>
                <a:lnTo>
                  <a:pt x="1046944" y="1370421"/>
                </a:lnTo>
                <a:lnTo>
                  <a:pt x="1099932" y="1346863"/>
                </a:lnTo>
                <a:lnTo>
                  <a:pt x="1150575" y="1319616"/>
                </a:lnTo>
                <a:lnTo>
                  <a:pt x="1198678" y="1288865"/>
                </a:lnTo>
                <a:lnTo>
                  <a:pt x="1244049" y="1254791"/>
                </a:lnTo>
                <a:lnTo>
                  <a:pt x="1286492" y="1217580"/>
                </a:lnTo>
                <a:lnTo>
                  <a:pt x="1325814" y="1177414"/>
                </a:lnTo>
                <a:lnTo>
                  <a:pt x="1361820" y="1134477"/>
                </a:lnTo>
                <a:lnTo>
                  <a:pt x="1394317" y="1088952"/>
                </a:lnTo>
                <a:lnTo>
                  <a:pt x="1423111" y="1041023"/>
                </a:lnTo>
                <a:lnTo>
                  <a:pt x="1448007" y="990873"/>
                </a:lnTo>
                <a:lnTo>
                  <a:pt x="1468812" y="938686"/>
                </a:lnTo>
                <a:lnTo>
                  <a:pt x="1485331" y="884645"/>
                </a:lnTo>
                <a:lnTo>
                  <a:pt x="1497371" y="828933"/>
                </a:lnTo>
                <a:lnTo>
                  <a:pt x="1504737" y="771734"/>
                </a:lnTo>
                <a:lnTo>
                  <a:pt x="1507235" y="713231"/>
                </a:lnTo>
                <a:lnTo>
                  <a:pt x="1504737" y="654729"/>
                </a:lnTo>
                <a:lnTo>
                  <a:pt x="1497371" y="597530"/>
                </a:lnTo>
                <a:lnTo>
                  <a:pt x="1485331" y="541818"/>
                </a:lnTo>
                <a:lnTo>
                  <a:pt x="1468812" y="487777"/>
                </a:lnTo>
                <a:lnTo>
                  <a:pt x="1448007" y="435590"/>
                </a:lnTo>
                <a:lnTo>
                  <a:pt x="1423111" y="385440"/>
                </a:lnTo>
                <a:lnTo>
                  <a:pt x="1394317" y="337511"/>
                </a:lnTo>
                <a:lnTo>
                  <a:pt x="1361820" y="291986"/>
                </a:lnTo>
                <a:lnTo>
                  <a:pt x="1325814" y="249049"/>
                </a:lnTo>
                <a:lnTo>
                  <a:pt x="1286492" y="208883"/>
                </a:lnTo>
                <a:lnTo>
                  <a:pt x="1244049" y="171672"/>
                </a:lnTo>
                <a:lnTo>
                  <a:pt x="1198678" y="137598"/>
                </a:lnTo>
                <a:lnTo>
                  <a:pt x="1150575" y="106847"/>
                </a:lnTo>
                <a:lnTo>
                  <a:pt x="1099932" y="79600"/>
                </a:lnTo>
                <a:lnTo>
                  <a:pt x="1046944" y="56042"/>
                </a:lnTo>
                <a:lnTo>
                  <a:pt x="991805" y="36356"/>
                </a:lnTo>
                <a:lnTo>
                  <a:pt x="934708" y="20725"/>
                </a:lnTo>
                <a:lnTo>
                  <a:pt x="875849" y="9333"/>
                </a:lnTo>
                <a:lnTo>
                  <a:pt x="815421" y="2364"/>
                </a:lnTo>
                <a:lnTo>
                  <a:pt x="753617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Feature Scaling</a:t>
            </a: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4ECD518E-E545-452B-A6E6-CF61364480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4895046"/>
              </p:ext>
            </p:extLst>
          </p:nvPr>
        </p:nvGraphicFramePr>
        <p:xfrm>
          <a:off x="6093051" y="1341079"/>
          <a:ext cx="3571020" cy="4456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object 27"/>
          <p:cNvSpPr/>
          <p:nvPr/>
        </p:nvSpPr>
        <p:spPr>
          <a:xfrm>
            <a:off x="622557" y="2198561"/>
            <a:ext cx="1828800" cy="1572768"/>
          </a:xfrm>
          <a:custGeom>
            <a:avLst/>
            <a:gdLst/>
            <a:ahLst/>
            <a:cxnLst/>
            <a:rect l="l" t="t" r="r" b="b"/>
            <a:pathLst>
              <a:path w="1507489" h="1487804">
                <a:moveTo>
                  <a:pt x="753617" y="0"/>
                </a:moveTo>
                <a:lnTo>
                  <a:pt x="691813" y="2465"/>
                </a:lnTo>
                <a:lnTo>
                  <a:pt x="631384" y="9734"/>
                </a:lnTo>
                <a:lnTo>
                  <a:pt x="572524" y="21615"/>
                </a:lnTo>
                <a:lnTo>
                  <a:pt x="515427" y="37917"/>
                </a:lnTo>
                <a:lnTo>
                  <a:pt x="460287" y="58447"/>
                </a:lnTo>
                <a:lnTo>
                  <a:pt x="407299" y="83016"/>
                </a:lnTo>
                <a:lnTo>
                  <a:pt x="356656" y="111430"/>
                </a:lnTo>
                <a:lnTo>
                  <a:pt x="308553" y="143499"/>
                </a:lnTo>
                <a:lnTo>
                  <a:pt x="263183" y="179032"/>
                </a:lnTo>
                <a:lnTo>
                  <a:pt x="220740" y="217836"/>
                </a:lnTo>
                <a:lnTo>
                  <a:pt x="181418" y="259721"/>
                </a:lnTo>
                <a:lnTo>
                  <a:pt x="145412" y="304495"/>
                </a:lnTo>
                <a:lnTo>
                  <a:pt x="112916" y="351966"/>
                </a:lnTo>
                <a:lnTo>
                  <a:pt x="84122" y="401943"/>
                </a:lnTo>
                <a:lnTo>
                  <a:pt x="59227" y="454235"/>
                </a:lnTo>
                <a:lnTo>
                  <a:pt x="38422" y="508650"/>
                </a:lnTo>
                <a:lnTo>
                  <a:pt x="21903" y="564996"/>
                </a:lnTo>
                <a:lnTo>
                  <a:pt x="9864" y="623083"/>
                </a:lnTo>
                <a:lnTo>
                  <a:pt x="2498" y="682719"/>
                </a:lnTo>
                <a:lnTo>
                  <a:pt x="0" y="743711"/>
                </a:lnTo>
                <a:lnTo>
                  <a:pt x="2498" y="804704"/>
                </a:lnTo>
                <a:lnTo>
                  <a:pt x="9864" y="864340"/>
                </a:lnTo>
                <a:lnTo>
                  <a:pt x="21903" y="922427"/>
                </a:lnTo>
                <a:lnTo>
                  <a:pt x="38422" y="978773"/>
                </a:lnTo>
                <a:lnTo>
                  <a:pt x="59227" y="1033188"/>
                </a:lnTo>
                <a:lnTo>
                  <a:pt x="84122" y="1085480"/>
                </a:lnTo>
                <a:lnTo>
                  <a:pt x="112916" y="1135457"/>
                </a:lnTo>
                <a:lnTo>
                  <a:pt x="145412" y="1182928"/>
                </a:lnTo>
                <a:lnTo>
                  <a:pt x="181418" y="1227702"/>
                </a:lnTo>
                <a:lnTo>
                  <a:pt x="220740" y="1269587"/>
                </a:lnTo>
                <a:lnTo>
                  <a:pt x="263183" y="1308391"/>
                </a:lnTo>
                <a:lnTo>
                  <a:pt x="308553" y="1343924"/>
                </a:lnTo>
                <a:lnTo>
                  <a:pt x="356656" y="1375993"/>
                </a:lnTo>
                <a:lnTo>
                  <a:pt x="407299" y="1404407"/>
                </a:lnTo>
                <a:lnTo>
                  <a:pt x="460287" y="1428976"/>
                </a:lnTo>
                <a:lnTo>
                  <a:pt x="515427" y="1449506"/>
                </a:lnTo>
                <a:lnTo>
                  <a:pt x="572524" y="1465808"/>
                </a:lnTo>
                <a:lnTo>
                  <a:pt x="631384" y="1477689"/>
                </a:lnTo>
                <a:lnTo>
                  <a:pt x="691813" y="1484958"/>
                </a:lnTo>
                <a:lnTo>
                  <a:pt x="753617" y="1487423"/>
                </a:lnTo>
                <a:lnTo>
                  <a:pt x="815421" y="1484958"/>
                </a:lnTo>
                <a:lnTo>
                  <a:pt x="875849" y="1477689"/>
                </a:lnTo>
                <a:lnTo>
                  <a:pt x="934708" y="1465808"/>
                </a:lnTo>
                <a:lnTo>
                  <a:pt x="991805" y="1449506"/>
                </a:lnTo>
                <a:lnTo>
                  <a:pt x="1046944" y="1428976"/>
                </a:lnTo>
                <a:lnTo>
                  <a:pt x="1099932" y="1404407"/>
                </a:lnTo>
                <a:lnTo>
                  <a:pt x="1150575" y="1375993"/>
                </a:lnTo>
                <a:lnTo>
                  <a:pt x="1198678" y="1343924"/>
                </a:lnTo>
                <a:lnTo>
                  <a:pt x="1244049" y="1308391"/>
                </a:lnTo>
                <a:lnTo>
                  <a:pt x="1286492" y="1269587"/>
                </a:lnTo>
                <a:lnTo>
                  <a:pt x="1325814" y="1227702"/>
                </a:lnTo>
                <a:lnTo>
                  <a:pt x="1361820" y="1182928"/>
                </a:lnTo>
                <a:lnTo>
                  <a:pt x="1394317" y="1135457"/>
                </a:lnTo>
                <a:lnTo>
                  <a:pt x="1423111" y="1085480"/>
                </a:lnTo>
                <a:lnTo>
                  <a:pt x="1448007" y="1033188"/>
                </a:lnTo>
                <a:lnTo>
                  <a:pt x="1468812" y="978773"/>
                </a:lnTo>
                <a:lnTo>
                  <a:pt x="1485331" y="922427"/>
                </a:lnTo>
                <a:lnTo>
                  <a:pt x="1497371" y="864340"/>
                </a:lnTo>
                <a:lnTo>
                  <a:pt x="1504737" y="804704"/>
                </a:lnTo>
                <a:lnTo>
                  <a:pt x="1507235" y="743711"/>
                </a:lnTo>
                <a:lnTo>
                  <a:pt x="1504737" y="682719"/>
                </a:lnTo>
                <a:lnTo>
                  <a:pt x="1497371" y="623083"/>
                </a:lnTo>
                <a:lnTo>
                  <a:pt x="1485331" y="564996"/>
                </a:lnTo>
                <a:lnTo>
                  <a:pt x="1468812" y="508650"/>
                </a:lnTo>
                <a:lnTo>
                  <a:pt x="1448007" y="454235"/>
                </a:lnTo>
                <a:lnTo>
                  <a:pt x="1423111" y="401943"/>
                </a:lnTo>
                <a:lnTo>
                  <a:pt x="1394317" y="351966"/>
                </a:lnTo>
                <a:lnTo>
                  <a:pt x="1361820" y="304495"/>
                </a:lnTo>
                <a:lnTo>
                  <a:pt x="1325814" y="259721"/>
                </a:lnTo>
                <a:lnTo>
                  <a:pt x="1286492" y="217836"/>
                </a:lnTo>
                <a:lnTo>
                  <a:pt x="1244049" y="179032"/>
                </a:lnTo>
                <a:lnTo>
                  <a:pt x="1198678" y="143499"/>
                </a:lnTo>
                <a:lnTo>
                  <a:pt x="1150575" y="111430"/>
                </a:lnTo>
                <a:lnTo>
                  <a:pt x="1099932" y="83016"/>
                </a:lnTo>
                <a:lnTo>
                  <a:pt x="1046944" y="58447"/>
                </a:lnTo>
                <a:lnTo>
                  <a:pt x="991805" y="37917"/>
                </a:lnTo>
                <a:lnTo>
                  <a:pt x="934708" y="21615"/>
                </a:lnTo>
                <a:lnTo>
                  <a:pt x="875849" y="9734"/>
                </a:lnTo>
                <a:lnTo>
                  <a:pt x="815421" y="2465"/>
                </a:lnTo>
                <a:lnTo>
                  <a:pt x="753617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Feature Selection</a:t>
            </a:r>
          </a:p>
        </p:txBody>
      </p:sp>
      <p:sp>
        <p:nvSpPr>
          <p:cNvPr id="33" name="object 29"/>
          <p:cNvSpPr/>
          <p:nvPr/>
        </p:nvSpPr>
        <p:spPr>
          <a:xfrm>
            <a:off x="3706662" y="2959450"/>
            <a:ext cx="1828800" cy="1572768"/>
          </a:xfrm>
          <a:custGeom>
            <a:avLst/>
            <a:gdLst/>
            <a:ahLst/>
            <a:cxnLst/>
            <a:rect l="l" t="t" r="r" b="b"/>
            <a:pathLst>
              <a:path w="1507489" h="1426845">
                <a:moveTo>
                  <a:pt x="753617" y="0"/>
                </a:moveTo>
                <a:lnTo>
                  <a:pt x="691813" y="2364"/>
                </a:lnTo>
                <a:lnTo>
                  <a:pt x="631384" y="9333"/>
                </a:lnTo>
                <a:lnTo>
                  <a:pt x="572524" y="20725"/>
                </a:lnTo>
                <a:lnTo>
                  <a:pt x="515427" y="36356"/>
                </a:lnTo>
                <a:lnTo>
                  <a:pt x="460287" y="56042"/>
                </a:lnTo>
                <a:lnTo>
                  <a:pt x="407299" y="79600"/>
                </a:lnTo>
                <a:lnTo>
                  <a:pt x="356656" y="106847"/>
                </a:lnTo>
                <a:lnTo>
                  <a:pt x="308553" y="137598"/>
                </a:lnTo>
                <a:lnTo>
                  <a:pt x="263183" y="171672"/>
                </a:lnTo>
                <a:lnTo>
                  <a:pt x="220740" y="208883"/>
                </a:lnTo>
                <a:lnTo>
                  <a:pt x="181418" y="249049"/>
                </a:lnTo>
                <a:lnTo>
                  <a:pt x="145412" y="291986"/>
                </a:lnTo>
                <a:lnTo>
                  <a:pt x="112916" y="337511"/>
                </a:lnTo>
                <a:lnTo>
                  <a:pt x="84122" y="385440"/>
                </a:lnTo>
                <a:lnTo>
                  <a:pt x="59227" y="435590"/>
                </a:lnTo>
                <a:lnTo>
                  <a:pt x="38422" y="487777"/>
                </a:lnTo>
                <a:lnTo>
                  <a:pt x="21903" y="541818"/>
                </a:lnTo>
                <a:lnTo>
                  <a:pt x="9864" y="597530"/>
                </a:lnTo>
                <a:lnTo>
                  <a:pt x="2498" y="654729"/>
                </a:lnTo>
                <a:lnTo>
                  <a:pt x="0" y="713231"/>
                </a:lnTo>
                <a:lnTo>
                  <a:pt x="2498" y="771734"/>
                </a:lnTo>
                <a:lnTo>
                  <a:pt x="9864" y="828933"/>
                </a:lnTo>
                <a:lnTo>
                  <a:pt x="21903" y="884645"/>
                </a:lnTo>
                <a:lnTo>
                  <a:pt x="38422" y="938686"/>
                </a:lnTo>
                <a:lnTo>
                  <a:pt x="59227" y="990873"/>
                </a:lnTo>
                <a:lnTo>
                  <a:pt x="84122" y="1041023"/>
                </a:lnTo>
                <a:lnTo>
                  <a:pt x="112916" y="1088952"/>
                </a:lnTo>
                <a:lnTo>
                  <a:pt x="145412" y="1134477"/>
                </a:lnTo>
                <a:lnTo>
                  <a:pt x="181418" y="1177414"/>
                </a:lnTo>
                <a:lnTo>
                  <a:pt x="220740" y="1217580"/>
                </a:lnTo>
                <a:lnTo>
                  <a:pt x="263183" y="1254791"/>
                </a:lnTo>
                <a:lnTo>
                  <a:pt x="308553" y="1288865"/>
                </a:lnTo>
                <a:lnTo>
                  <a:pt x="356656" y="1319616"/>
                </a:lnTo>
                <a:lnTo>
                  <a:pt x="407299" y="1346863"/>
                </a:lnTo>
                <a:lnTo>
                  <a:pt x="460287" y="1370421"/>
                </a:lnTo>
                <a:lnTo>
                  <a:pt x="515427" y="1390107"/>
                </a:lnTo>
                <a:lnTo>
                  <a:pt x="572524" y="1405738"/>
                </a:lnTo>
                <a:lnTo>
                  <a:pt x="631384" y="1417130"/>
                </a:lnTo>
                <a:lnTo>
                  <a:pt x="691813" y="1424099"/>
                </a:lnTo>
                <a:lnTo>
                  <a:pt x="753617" y="1426463"/>
                </a:lnTo>
                <a:lnTo>
                  <a:pt x="815421" y="1424099"/>
                </a:lnTo>
                <a:lnTo>
                  <a:pt x="875849" y="1417130"/>
                </a:lnTo>
                <a:lnTo>
                  <a:pt x="934708" y="1405738"/>
                </a:lnTo>
                <a:lnTo>
                  <a:pt x="991805" y="1390107"/>
                </a:lnTo>
                <a:lnTo>
                  <a:pt x="1046944" y="1370421"/>
                </a:lnTo>
                <a:lnTo>
                  <a:pt x="1099932" y="1346863"/>
                </a:lnTo>
                <a:lnTo>
                  <a:pt x="1150575" y="1319616"/>
                </a:lnTo>
                <a:lnTo>
                  <a:pt x="1198678" y="1288865"/>
                </a:lnTo>
                <a:lnTo>
                  <a:pt x="1244049" y="1254791"/>
                </a:lnTo>
                <a:lnTo>
                  <a:pt x="1286492" y="1217580"/>
                </a:lnTo>
                <a:lnTo>
                  <a:pt x="1325814" y="1177414"/>
                </a:lnTo>
                <a:lnTo>
                  <a:pt x="1361820" y="1134477"/>
                </a:lnTo>
                <a:lnTo>
                  <a:pt x="1394317" y="1088952"/>
                </a:lnTo>
                <a:lnTo>
                  <a:pt x="1423111" y="1041023"/>
                </a:lnTo>
                <a:lnTo>
                  <a:pt x="1448007" y="990873"/>
                </a:lnTo>
                <a:lnTo>
                  <a:pt x="1468812" y="938686"/>
                </a:lnTo>
                <a:lnTo>
                  <a:pt x="1485331" y="884645"/>
                </a:lnTo>
                <a:lnTo>
                  <a:pt x="1497371" y="828933"/>
                </a:lnTo>
                <a:lnTo>
                  <a:pt x="1504737" y="771734"/>
                </a:lnTo>
                <a:lnTo>
                  <a:pt x="1507235" y="713231"/>
                </a:lnTo>
                <a:lnTo>
                  <a:pt x="1504737" y="654729"/>
                </a:lnTo>
                <a:lnTo>
                  <a:pt x="1497371" y="597530"/>
                </a:lnTo>
                <a:lnTo>
                  <a:pt x="1485331" y="541818"/>
                </a:lnTo>
                <a:lnTo>
                  <a:pt x="1468812" y="487777"/>
                </a:lnTo>
                <a:lnTo>
                  <a:pt x="1448007" y="435590"/>
                </a:lnTo>
                <a:lnTo>
                  <a:pt x="1423111" y="385440"/>
                </a:lnTo>
                <a:lnTo>
                  <a:pt x="1394317" y="337511"/>
                </a:lnTo>
                <a:lnTo>
                  <a:pt x="1361820" y="291986"/>
                </a:lnTo>
                <a:lnTo>
                  <a:pt x="1325814" y="249049"/>
                </a:lnTo>
                <a:lnTo>
                  <a:pt x="1286492" y="208883"/>
                </a:lnTo>
                <a:lnTo>
                  <a:pt x="1244049" y="171672"/>
                </a:lnTo>
                <a:lnTo>
                  <a:pt x="1198678" y="137598"/>
                </a:lnTo>
                <a:lnTo>
                  <a:pt x="1150575" y="106847"/>
                </a:lnTo>
                <a:lnTo>
                  <a:pt x="1099932" y="79600"/>
                </a:lnTo>
                <a:lnTo>
                  <a:pt x="1046944" y="56042"/>
                </a:lnTo>
                <a:lnTo>
                  <a:pt x="991805" y="36356"/>
                </a:lnTo>
                <a:lnTo>
                  <a:pt x="934708" y="20725"/>
                </a:lnTo>
                <a:lnTo>
                  <a:pt x="875849" y="9333"/>
                </a:lnTo>
                <a:lnTo>
                  <a:pt x="815421" y="2364"/>
                </a:lnTo>
                <a:lnTo>
                  <a:pt x="753617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Splitting of Data </a:t>
            </a:r>
          </a:p>
          <a:p>
            <a:pPr algn="ctr"/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into Train &amp; Test</a:t>
            </a:r>
            <a:endParaRPr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object 29"/>
          <p:cNvSpPr/>
          <p:nvPr/>
        </p:nvSpPr>
        <p:spPr>
          <a:xfrm>
            <a:off x="9485440" y="4641011"/>
            <a:ext cx="1828800" cy="1572768"/>
          </a:xfrm>
          <a:custGeom>
            <a:avLst/>
            <a:gdLst/>
            <a:ahLst/>
            <a:cxnLst/>
            <a:rect l="l" t="t" r="r" b="b"/>
            <a:pathLst>
              <a:path w="1507489" h="1426845">
                <a:moveTo>
                  <a:pt x="753617" y="0"/>
                </a:moveTo>
                <a:lnTo>
                  <a:pt x="691813" y="2364"/>
                </a:lnTo>
                <a:lnTo>
                  <a:pt x="631384" y="9333"/>
                </a:lnTo>
                <a:lnTo>
                  <a:pt x="572524" y="20725"/>
                </a:lnTo>
                <a:lnTo>
                  <a:pt x="515427" y="36356"/>
                </a:lnTo>
                <a:lnTo>
                  <a:pt x="460287" y="56042"/>
                </a:lnTo>
                <a:lnTo>
                  <a:pt x="407299" y="79600"/>
                </a:lnTo>
                <a:lnTo>
                  <a:pt x="356656" y="106847"/>
                </a:lnTo>
                <a:lnTo>
                  <a:pt x="308553" y="137598"/>
                </a:lnTo>
                <a:lnTo>
                  <a:pt x="263183" y="171672"/>
                </a:lnTo>
                <a:lnTo>
                  <a:pt x="220740" y="208883"/>
                </a:lnTo>
                <a:lnTo>
                  <a:pt x="181418" y="249049"/>
                </a:lnTo>
                <a:lnTo>
                  <a:pt x="145412" y="291986"/>
                </a:lnTo>
                <a:lnTo>
                  <a:pt x="112916" y="337511"/>
                </a:lnTo>
                <a:lnTo>
                  <a:pt x="84122" y="385440"/>
                </a:lnTo>
                <a:lnTo>
                  <a:pt x="59227" y="435590"/>
                </a:lnTo>
                <a:lnTo>
                  <a:pt x="38422" y="487777"/>
                </a:lnTo>
                <a:lnTo>
                  <a:pt x="21903" y="541818"/>
                </a:lnTo>
                <a:lnTo>
                  <a:pt x="9864" y="597530"/>
                </a:lnTo>
                <a:lnTo>
                  <a:pt x="2498" y="654729"/>
                </a:lnTo>
                <a:lnTo>
                  <a:pt x="0" y="713231"/>
                </a:lnTo>
                <a:lnTo>
                  <a:pt x="2498" y="771734"/>
                </a:lnTo>
                <a:lnTo>
                  <a:pt x="9864" y="828933"/>
                </a:lnTo>
                <a:lnTo>
                  <a:pt x="21903" y="884645"/>
                </a:lnTo>
                <a:lnTo>
                  <a:pt x="38422" y="938686"/>
                </a:lnTo>
                <a:lnTo>
                  <a:pt x="59227" y="990873"/>
                </a:lnTo>
                <a:lnTo>
                  <a:pt x="84122" y="1041023"/>
                </a:lnTo>
                <a:lnTo>
                  <a:pt x="112916" y="1088952"/>
                </a:lnTo>
                <a:lnTo>
                  <a:pt x="145412" y="1134477"/>
                </a:lnTo>
                <a:lnTo>
                  <a:pt x="181418" y="1177414"/>
                </a:lnTo>
                <a:lnTo>
                  <a:pt x="220740" y="1217580"/>
                </a:lnTo>
                <a:lnTo>
                  <a:pt x="263183" y="1254791"/>
                </a:lnTo>
                <a:lnTo>
                  <a:pt x="308553" y="1288865"/>
                </a:lnTo>
                <a:lnTo>
                  <a:pt x="356656" y="1319616"/>
                </a:lnTo>
                <a:lnTo>
                  <a:pt x="407299" y="1346863"/>
                </a:lnTo>
                <a:lnTo>
                  <a:pt x="460287" y="1370421"/>
                </a:lnTo>
                <a:lnTo>
                  <a:pt x="515427" y="1390107"/>
                </a:lnTo>
                <a:lnTo>
                  <a:pt x="572524" y="1405738"/>
                </a:lnTo>
                <a:lnTo>
                  <a:pt x="631384" y="1417130"/>
                </a:lnTo>
                <a:lnTo>
                  <a:pt x="691813" y="1424099"/>
                </a:lnTo>
                <a:lnTo>
                  <a:pt x="753617" y="1426463"/>
                </a:lnTo>
                <a:lnTo>
                  <a:pt x="815421" y="1424099"/>
                </a:lnTo>
                <a:lnTo>
                  <a:pt x="875849" y="1417130"/>
                </a:lnTo>
                <a:lnTo>
                  <a:pt x="934708" y="1405738"/>
                </a:lnTo>
                <a:lnTo>
                  <a:pt x="991805" y="1390107"/>
                </a:lnTo>
                <a:lnTo>
                  <a:pt x="1046944" y="1370421"/>
                </a:lnTo>
                <a:lnTo>
                  <a:pt x="1099932" y="1346863"/>
                </a:lnTo>
                <a:lnTo>
                  <a:pt x="1150575" y="1319616"/>
                </a:lnTo>
                <a:lnTo>
                  <a:pt x="1198678" y="1288865"/>
                </a:lnTo>
                <a:lnTo>
                  <a:pt x="1244049" y="1254791"/>
                </a:lnTo>
                <a:lnTo>
                  <a:pt x="1286492" y="1217580"/>
                </a:lnTo>
                <a:lnTo>
                  <a:pt x="1325814" y="1177414"/>
                </a:lnTo>
                <a:lnTo>
                  <a:pt x="1361820" y="1134477"/>
                </a:lnTo>
                <a:lnTo>
                  <a:pt x="1394317" y="1088952"/>
                </a:lnTo>
                <a:lnTo>
                  <a:pt x="1423111" y="1041023"/>
                </a:lnTo>
                <a:lnTo>
                  <a:pt x="1448007" y="990873"/>
                </a:lnTo>
                <a:lnTo>
                  <a:pt x="1468812" y="938686"/>
                </a:lnTo>
                <a:lnTo>
                  <a:pt x="1485331" y="884645"/>
                </a:lnTo>
                <a:lnTo>
                  <a:pt x="1497371" y="828933"/>
                </a:lnTo>
                <a:lnTo>
                  <a:pt x="1504737" y="771734"/>
                </a:lnTo>
                <a:lnTo>
                  <a:pt x="1507235" y="713231"/>
                </a:lnTo>
                <a:lnTo>
                  <a:pt x="1504737" y="654729"/>
                </a:lnTo>
                <a:lnTo>
                  <a:pt x="1497371" y="597530"/>
                </a:lnTo>
                <a:lnTo>
                  <a:pt x="1485331" y="541818"/>
                </a:lnTo>
                <a:lnTo>
                  <a:pt x="1468812" y="487777"/>
                </a:lnTo>
                <a:lnTo>
                  <a:pt x="1448007" y="435590"/>
                </a:lnTo>
                <a:lnTo>
                  <a:pt x="1423111" y="385440"/>
                </a:lnTo>
                <a:lnTo>
                  <a:pt x="1394317" y="337511"/>
                </a:lnTo>
                <a:lnTo>
                  <a:pt x="1361820" y="291986"/>
                </a:lnTo>
                <a:lnTo>
                  <a:pt x="1325814" y="249049"/>
                </a:lnTo>
                <a:lnTo>
                  <a:pt x="1286492" y="208883"/>
                </a:lnTo>
                <a:lnTo>
                  <a:pt x="1244049" y="171672"/>
                </a:lnTo>
                <a:lnTo>
                  <a:pt x="1198678" y="137598"/>
                </a:lnTo>
                <a:lnTo>
                  <a:pt x="1150575" y="106847"/>
                </a:lnTo>
                <a:lnTo>
                  <a:pt x="1099932" y="79600"/>
                </a:lnTo>
                <a:lnTo>
                  <a:pt x="1046944" y="56042"/>
                </a:lnTo>
                <a:lnTo>
                  <a:pt x="991805" y="36356"/>
                </a:lnTo>
                <a:lnTo>
                  <a:pt x="934708" y="20725"/>
                </a:lnTo>
                <a:lnTo>
                  <a:pt x="875849" y="9333"/>
                </a:lnTo>
                <a:lnTo>
                  <a:pt x="815421" y="2364"/>
                </a:lnTo>
                <a:lnTo>
                  <a:pt x="753617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en-IN" sz="1400" dirty="0">
                <a:latin typeface="Times New Roman" charset="0"/>
                <a:ea typeface="Times New Roman" charset="0"/>
                <a:cs typeface="Times New Roman" charset="0"/>
              </a:rPr>
              <a:t>Check the Predictability of the Model based on Test Data and fine-tune the Model if required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8" name="object 27"/>
          <p:cNvSpPr/>
          <p:nvPr/>
        </p:nvSpPr>
        <p:spPr>
          <a:xfrm>
            <a:off x="9202332" y="3068243"/>
            <a:ext cx="1828800" cy="1572768"/>
          </a:xfrm>
          <a:custGeom>
            <a:avLst/>
            <a:gdLst/>
            <a:ahLst/>
            <a:cxnLst/>
            <a:rect l="l" t="t" r="r" b="b"/>
            <a:pathLst>
              <a:path w="1507489" h="1487804">
                <a:moveTo>
                  <a:pt x="753617" y="0"/>
                </a:moveTo>
                <a:lnTo>
                  <a:pt x="691813" y="2465"/>
                </a:lnTo>
                <a:lnTo>
                  <a:pt x="631384" y="9734"/>
                </a:lnTo>
                <a:lnTo>
                  <a:pt x="572524" y="21615"/>
                </a:lnTo>
                <a:lnTo>
                  <a:pt x="515427" y="37917"/>
                </a:lnTo>
                <a:lnTo>
                  <a:pt x="460287" y="58447"/>
                </a:lnTo>
                <a:lnTo>
                  <a:pt x="407299" y="83016"/>
                </a:lnTo>
                <a:lnTo>
                  <a:pt x="356656" y="111430"/>
                </a:lnTo>
                <a:lnTo>
                  <a:pt x="308553" y="143499"/>
                </a:lnTo>
                <a:lnTo>
                  <a:pt x="263183" y="179032"/>
                </a:lnTo>
                <a:lnTo>
                  <a:pt x="220740" y="217836"/>
                </a:lnTo>
                <a:lnTo>
                  <a:pt x="181418" y="259721"/>
                </a:lnTo>
                <a:lnTo>
                  <a:pt x="145412" y="304495"/>
                </a:lnTo>
                <a:lnTo>
                  <a:pt x="112916" y="351966"/>
                </a:lnTo>
                <a:lnTo>
                  <a:pt x="84122" y="401943"/>
                </a:lnTo>
                <a:lnTo>
                  <a:pt x="59227" y="454235"/>
                </a:lnTo>
                <a:lnTo>
                  <a:pt x="38422" y="508650"/>
                </a:lnTo>
                <a:lnTo>
                  <a:pt x="21903" y="564996"/>
                </a:lnTo>
                <a:lnTo>
                  <a:pt x="9864" y="623083"/>
                </a:lnTo>
                <a:lnTo>
                  <a:pt x="2498" y="682719"/>
                </a:lnTo>
                <a:lnTo>
                  <a:pt x="0" y="743711"/>
                </a:lnTo>
                <a:lnTo>
                  <a:pt x="2498" y="804704"/>
                </a:lnTo>
                <a:lnTo>
                  <a:pt x="9864" y="864340"/>
                </a:lnTo>
                <a:lnTo>
                  <a:pt x="21903" y="922427"/>
                </a:lnTo>
                <a:lnTo>
                  <a:pt x="38422" y="978773"/>
                </a:lnTo>
                <a:lnTo>
                  <a:pt x="59227" y="1033188"/>
                </a:lnTo>
                <a:lnTo>
                  <a:pt x="84122" y="1085480"/>
                </a:lnTo>
                <a:lnTo>
                  <a:pt x="112916" y="1135457"/>
                </a:lnTo>
                <a:lnTo>
                  <a:pt x="145412" y="1182928"/>
                </a:lnTo>
                <a:lnTo>
                  <a:pt x="181418" y="1227702"/>
                </a:lnTo>
                <a:lnTo>
                  <a:pt x="220740" y="1269587"/>
                </a:lnTo>
                <a:lnTo>
                  <a:pt x="263183" y="1308391"/>
                </a:lnTo>
                <a:lnTo>
                  <a:pt x="308553" y="1343924"/>
                </a:lnTo>
                <a:lnTo>
                  <a:pt x="356656" y="1375993"/>
                </a:lnTo>
                <a:lnTo>
                  <a:pt x="407299" y="1404407"/>
                </a:lnTo>
                <a:lnTo>
                  <a:pt x="460287" y="1428976"/>
                </a:lnTo>
                <a:lnTo>
                  <a:pt x="515427" y="1449506"/>
                </a:lnTo>
                <a:lnTo>
                  <a:pt x="572524" y="1465808"/>
                </a:lnTo>
                <a:lnTo>
                  <a:pt x="631384" y="1477689"/>
                </a:lnTo>
                <a:lnTo>
                  <a:pt x="691813" y="1484958"/>
                </a:lnTo>
                <a:lnTo>
                  <a:pt x="753617" y="1487423"/>
                </a:lnTo>
                <a:lnTo>
                  <a:pt x="815421" y="1484958"/>
                </a:lnTo>
                <a:lnTo>
                  <a:pt x="875849" y="1477689"/>
                </a:lnTo>
                <a:lnTo>
                  <a:pt x="934708" y="1465808"/>
                </a:lnTo>
                <a:lnTo>
                  <a:pt x="991805" y="1449506"/>
                </a:lnTo>
                <a:lnTo>
                  <a:pt x="1046944" y="1428976"/>
                </a:lnTo>
                <a:lnTo>
                  <a:pt x="1099932" y="1404407"/>
                </a:lnTo>
                <a:lnTo>
                  <a:pt x="1150575" y="1375993"/>
                </a:lnTo>
                <a:lnTo>
                  <a:pt x="1198678" y="1343924"/>
                </a:lnTo>
                <a:lnTo>
                  <a:pt x="1244049" y="1308391"/>
                </a:lnTo>
                <a:lnTo>
                  <a:pt x="1286492" y="1269587"/>
                </a:lnTo>
                <a:lnTo>
                  <a:pt x="1325814" y="1227702"/>
                </a:lnTo>
                <a:lnTo>
                  <a:pt x="1361820" y="1182928"/>
                </a:lnTo>
                <a:lnTo>
                  <a:pt x="1394317" y="1135457"/>
                </a:lnTo>
                <a:lnTo>
                  <a:pt x="1423111" y="1085480"/>
                </a:lnTo>
                <a:lnTo>
                  <a:pt x="1448007" y="1033188"/>
                </a:lnTo>
                <a:lnTo>
                  <a:pt x="1468812" y="978773"/>
                </a:lnTo>
                <a:lnTo>
                  <a:pt x="1485331" y="922427"/>
                </a:lnTo>
                <a:lnTo>
                  <a:pt x="1497371" y="864340"/>
                </a:lnTo>
                <a:lnTo>
                  <a:pt x="1504737" y="804704"/>
                </a:lnTo>
                <a:lnTo>
                  <a:pt x="1507235" y="743711"/>
                </a:lnTo>
                <a:lnTo>
                  <a:pt x="1504737" y="682719"/>
                </a:lnTo>
                <a:lnTo>
                  <a:pt x="1497371" y="623083"/>
                </a:lnTo>
                <a:lnTo>
                  <a:pt x="1485331" y="564996"/>
                </a:lnTo>
                <a:lnTo>
                  <a:pt x="1468812" y="508650"/>
                </a:lnTo>
                <a:lnTo>
                  <a:pt x="1448007" y="454235"/>
                </a:lnTo>
                <a:lnTo>
                  <a:pt x="1423111" y="401943"/>
                </a:lnTo>
                <a:lnTo>
                  <a:pt x="1394317" y="351966"/>
                </a:lnTo>
                <a:lnTo>
                  <a:pt x="1361820" y="304495"/>
                </a:lnTo>
                <a:lnTo>
                  <a:pt x="1325814" y="259721"/>
                </a:lnTo>
                <a:lnTo>
                  <a:pt x="1286492" y="217836"/>
                </a:lnTo>
                <a:lnTo>
                  <a:pt x="1244049" y="179032"/>
                </a:lnTo>
                <a:lnTo>
                  <a:pt x="1198678" y="143499"/>
                </a:lnTo>
                <a:lnTo>
                  <a:pt x="1150575" y="111430"/>
                </a:lnTo>
                <a:lnTo>
                  <a:pt x="1099932" y="83016"/>
                </a:lnTo>
                <a:lnTo>
                  <a:pt x="1046944" y="58447"/>
                </a:lnTo>
                <a:lnTo>
                  <a:pt x="991805" y="37917"/>
                </a:lnTo>
                <a:lnTo>
                  <a:pt x="934708" y="21615"/>
                </a:lnTo>
                <a:lnTo>
                  <a:pt x="875849" y="9734"/>
                </a:lnTo>
                <a:lnTo>
                  <a:pt x="815421" y="2465"/>
                </a:lnTo>
                <a:lnTo>
                  <a:pt x="753617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 anchor="ctr"/>
          <a:lstStyle/>
          <a:p>
            <a:pPr marL="12700" marR="5080" indent="1270" algn="ctr">
              <a:lnSpc>
                <a:spcPct val="100000"/>
              </a:lnSpc>
            </a:pPr>
            <a:r>
              <a:rPr lang="en-US" sz="1400" spc="-10" dirty="0">
                <a:latin typeface="Times New Roman" charset="0"/>
                <a:ea typeface="Times New Roman" charset="0"/>
                <a:cs typeface="Times New Roman" charset="0"/>
              </a:rPr>
              <a:t>Using Iterative Method to finalize the Parameters of the LSTM Model and check the Model Performance</a:t>
            </a:r>
            <a:endParaRPr 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9" name="object 29"/>
          <p:cNvSpPr/>
          <p:nvPr/>
        </p:nvSpPr>
        <p:spPr>
          <a:xfrm>
            <a:off x="9574756" y="1475328"/>
            <a:ext cx="1828800" cy="1572768"/>
          </a:xfrm>
          <a:custGeom>
            <a:avLst/>
            <a:gdLst/>
            <a:ahLst/>
            <a:cxnLst/>
            <a:rect l="l" t="t" r="r" b="b"/>
            <a:pathLst>
              <a:path w="1507489" h="1426845">
                <a:moveTo>
                  <a:pt x="753617" y="0"/>
                </a:moveTo>
                <a:lnTo>
                  <a:pt x="691813" y="2364"/>
                </a:lnTo>
                <a:lnTo>
                  <a:pt x="631384" y="9333"/>
                </a:lnTo>
                <a:lnTo>
                  <a:pt x="572524" y="20725"/>
                </a:lnTo>
                <a:lnTo>
                  <a:pt x="515427" y="36356"/>
                </a:lnTo>
                <a:lnTo>
                  <a:pt x="460287" y="56042"/>
                </a:lnTo>
                <a:lnTo>
                  <a:pt x="407299" y="79600"/>
                </a:lnTo>
                <a:lnTo>
                  <a:pt x="356656" y="106847"/>
                </a:lnTo>
                <a:lnTo>
                  <a:pt x="308553" y="137598"/>
                </a:lnTo>
                <a:lnTo>
                  <a:pt x="263183" y="171672"/>
                </a:lnTo>
                <a:lnTo>
                  <a:pt x="220740" y="208883"/>
                </a:lnTo>
                <a:lnTo>
                  <a:pt x="181418" y="249049"/>
                </a:lnTo>
                <a:lnTo>
                  <a:pt x="145412" y="291986"/>
                </a:lnTo>
                <a:lnTo>
                  <a:pt x="112916" y="337511"/>
                </a:lnTo>
                <a:lnTo>
                  <a:pt x="84122" y="385440"/>
                </a:lnTo>
                <a:lnTo>
                  <a:pt x="59227" y="435590"/>
                </a:lnTo>
                <a:lnTo>
                  <a:pt x="38422" y="487777"/>
                </a:lnTo>
                <a:lnTo>
                  <a:pt x="21903" y="541818"/>
                </a:lnTo>
                <a:lnTo>
                  <a:pt x="9864" y="597530"/>
                </a:lnTo>
                <a:lnTo>
                  <a:pt x="2498" y="654729"/>
                </a:lnTo>
                <a:lnTo>
                  <a:pt x="0" y="713231"/>
                </a:lnTo>
                <a:lnTo>
                  <a:pt x="2498" y="771734"/>
                </a:lnTo>
                <a:lnTo>
                  <a:pt x="9864" y="828933"/>
                </a:lnTo>
                <a:lnTo>
                  <a:pt x="21903" y="884645"/>
                </a:lnTo>
                <a:lnTo>
                  <a:pt x="38422" y="938686"/>
                </a:lnTo>
                <a:lnTo>
                  <a:pt x="59227" y="990873"/>
                </a:lnTo>
                <a:lnTo>
                  <a:pt x="84122" y="1041023"/>
                </a:lnTo>
                <a:lnTo>
                  <a:pt x="112916" y="1088952"/>
                </a:lnTo>
                <a:lnTo>
                  <a:pt x="145412" y="1134477"/>
                </a:lnTo>
                <a:lnTo>
                  <a:pt x="181418" y="1177414"/>
                </a:lnTo>
                <a:lnTo>
                  <a:pt x="220740" y="1217580"/>
                </a:lnTo>
                <a:lnTo>
                  <a:pt x="263183" y="1254791"/>
                </a:lnTo>
                <a:lnTo>
                  <a:pt x="308553" y="1288865"/>
                </a:lnTo>
                <a:lnTo>
                  <a:pt x="356656" y="1319616"/>
                </a:lnTo>
                <a:lnTo>
                  <a:pt x="407299" y="1346863"/>
                </a:lnTo>
                <a:lnTo>
                  <a:pt x="460287" y="1370421"/>
                </a:lnTo>
                <a:lnTo>
                  <a:pt x="515427" y="1390107"/>
                </a:lnTo>
                <a:lnTo>
                  <a:pt x="572524" y="1405738"/>
                </a:lnTo>
                <a:lnTo>
                  <a:pt x="631384" y="1417130"/>
                </a:lnTo>
                <a:lnTo>
                  <a:pt x="691813" y="1424099"/>
                </a:lnTo>
                <a:lnTo>
                  <a:pt x="753617" y="1426463"/>
                </a:lnTo>
                <a:lnTo>
                  <a:pt x="815421" y="1424099"/>
                </a:lnTo>
                <a:lnTo>
                  <a:pt x="875849" y="1417130"/>
                </a:lnTo>
                <a:lnTo>
                  <a:pt x="934708" y="1405738"/>
                </a:lnTo>
                <a:lnTo>
                  <a:pt x="991805" y="1390107"/>
                </a:lnTo>
                <a:lnTo>
                  <a:pt x="1046944" y="1370421"/>
                </a:lnTo>
                <a:lnTo>
                  <a:pt x="1099932" y="1346863"/>
                </a:lnTo>
                <a:lnTo>
                  <a:pt x="1150575" y="1319616"/>
                </a:lnTo>
                <a:lnTo>
                  <a:pt x="1198678" y="1288865"/>
                </a:lnTo>
                <a:lnTo>
                  <a:pt x="1244049" y="1254791"/>
                </a:lnTo>
                <a:lnTo>
                  <a:pt x="1286492" y="1217580"/>
                </a:lnTo>
                <a:lnTo>
                  <a:pt x="1325814" y="1177414"/>
                </a:lnTo>
                <a:lnTo>
                  <a:pt x="1361820" y="1134477"/>
                </a:lnTo>
                <a:lnTo>
                  <a:pt x="1394317" y="1088952"/>
                </a:lnTo>
                <a:lnTo>
                  <a:pt x="1423111" y="1041023"/>
                </a:lnTo>
                <a:lnTo>
                  <a:pt x="1448007" y="990873"/>
                </a:lnTo>
                <a:lnTo>
                  <a:pt x="1468812" y="938686"/>
                </a:lnTo>
                <a:lnTo>
                  <a:pt x="1485331" y="884645"/>
                </a:lnTo>
                <a:lnTo>
                  <a:pt x="1497371" y="828933"/>
                </a:lnTo>
                <a:lnTo>
                  <a:pt x="1504737" y="771734"/>
                </a:lnTo>
                <a:lnTo>
                  <a:pt x="1507235" y="713231"/>
                </a:lnTo>
                <a:lnTo>
                  <a:pt x="1504737" y="654729"/>
                </a:lnTo>
                <a:lnTo>
                  <a:pt x="1497371" y="597530"/>
                </a:lnTo>
                <a:lnTo>
                  <a:pt x="1485331" y="541818"/>
                </a:lnTo>
                <a:lnTo>
                  <a:pt x="1468812" y="487777"/>
                </a:lnTo>
                <a:lnTo>
                  <a:pt x="1448007" y="435590"/>
                </a:lnTo>
                <a:lnTo>
                  <a:pt x="1423111" y="385440"/>
                </a:lnTo>
                <a:lnTo>
                  <a:pt x="1394317" y="337511"/>
                </a:lnTo>
                <a:lnTo>
                  <a:pt x="1361820" y="291986"/>
                </a:lnTo>
                <a:lnTo>
                  <a:pt x="1325814" y="249049"/>
                </a:lnTo>
                <a:lnTo>
                  <a:pt x="1286492" y="208883"/>
                </a:lnTo>
                <a:lnTo>
                  <a:pt x="1244049" y="171672"/>
                </a:lnTo>
                <a:lnTo>
                  <a:pt x="1198678" y="137598"/>
                </a:lnTo>
                <a:lnTo>
                  <a:pt x="1150575" y="106847"/>
                </a:lnTo>
                <a:lnTo>
                  <a:pt x="1099932" y="79600"/>
                </a:lnTo>
                <a:lnTo>
                  <a:pt x="1046944" y="56042"/>
                </a:lnTo>
                <a:lnTo>
                  <a:pt x="991805" y="36356"/>
                </a:lnTo>
                <a:lnTo>
                  <a:pt x="934708" y="20725"/>
                </a:lnTo>
                <a:lnTo>
                  <a:pt x="875849" y="9333"/>
                </a:lnTo>
                <a:lnTo>
                  <a:pt x="815421" y="2364"/>
                </a:lnTo>
                <a:lnTo>
                  <a:pt x="753617" y="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Build the Model using LSTM by defining the Parameters</a:t>
            </a:r>
            <a:endParaRPr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8612324" y="3115465"/>
            <a:ext cx="433572" cy="111481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8985546" y="4689201"/>
            <a:ext cx="433572" cy="111481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9045896" y="1785288"/>
            <a:ext cx="433572" cy="111481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0905423" y="0"/>
            <a:ext cx="1103534" cy="89514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3"/>
          <p:cNvSpPr txBox="1">
            <a:spLocks/>
          </p:cNvSpPr>
          <p:nvPr/>
        </p:nvSpPr>
        <p:spPr>
          <a:xfrm>
            <a:off x="838200" y="286603"/>
            <a:ext cx="11049000" cy="7672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Building the Classification Model – Step 3</a:t>
            </a:r>
            <a:endParaRPr lang="en-US" sz="28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Right Arrow 23"/>
          <p:cNvSpPr/>
          <p:nvPr/>
        </p:nvSpPr>
        <p:spPr>
          <a:xfrm>
            <a:off x="2576205" y="2673404"/>
            <a:ext cx="1083640" cy="199893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5674506" y="2673403"/>
            <a:ext cx="1083640" cy="199893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Modelling</a:t>
            </a:r>
            <a:endParaRPr lang="en-US" sz="1200" i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57778" y="5294489"/>
            <a:ext cx="21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8896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VAERS Dataset – 3 Files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9" y="1392730"/>
            <a:ext cx="4104643" cy="3910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232" y="1392730"/>
            <a:ext cx="7559012" cy="2871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232" y="4544143"/>
            <a:ext cx="7579498" cy="191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52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Data Preparation – Combined View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1761"/>
            <a:ext cx="11010660" cy="45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95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NLP Summary – Based on Sentiment Score (Polarity) Distribution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24827" y="3677740"/>
          <a:ext cx="8128000" cy="2198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35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Vaccine Manufacturers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Neutral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Janseen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Moderna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7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Pfizer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24827" y="1546936"/>
          <a:ext cx="8128000" cy="156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1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Vaccine Manufacturers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Neutral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Janseen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Moderna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Pfizer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924827" y="4894790"/>
            <a:ext cx="8128000" cy="558265"/>
          </a:xfrm>
          <a:prstGeom prst="roundRect">
            <a:avLst/>
          </a:prstGeom>
          <a:noFill/>
          <a:ln w="444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46771" y="3677740"/>
            <a:ext cx="1632858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Janseen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very few Tweets, so it can be ignored.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Moderna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a higher Positive Tweets compared to Pfizer</a:t>
            </a:r>
          </a:p>
        </p:txBody>
      </p:sp>
    </p:spTree>
    <p:extLst>
      <p:ext uri="{BB962C8B-B14F-4D97-AF65-F5344CB8AC3E}">
        <p14:creationId xmlns:p14="http://schemas.microsoft.com/office/powerpoint/2010/main" val="19121025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Data Preparation – Filtering, Imputing, Treating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6805"/>
            <a:ext cx="10880984" cy="3518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58761"/>
            <a:ext cx="4507266" cy="19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384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EDA – Data distribution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2710"/>
            <a:ext cx="10369828" cy="27733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2075"/>
            <a:ext cx="11049000" cy="226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58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EDA – Data distribution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30414"/>
            <a:ext cx="8633861" cy="18229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3400"/>
            <a:ext cx="8633861" cy="17622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56353"/>
            <a:ext cx="8633861" cy="189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388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EDA - Cross Correlation (Spearman’s &amp; Cramer’s V(for Categorical))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98" y="1294214"/>
            <a:ext cx="5669325" cy="4660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75" y="1294214"/>
            <a:ext cx="6030325" cy="491114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541871" y="2725762"/>
            <a:ext cx="518963" cy="558265"/>
          </a:xfrm>
          <a:prstGeom prst="roundRect">
            <a:avLst/>
          </a:prstGeom>
          <a:noFill/>
          <a:ln w="444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58679" y="2544695"/>
            <a:ext cx="890988" cy="323633"/>
          </a:xfrm>
          <a:prstGeom prst="roundRect">
            <a:avLst/>
          </a:prstGeom>
          <a:noFill/>
          <a:ln w="444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920302" y="5045659"/>
            <a:ext cx="281063" cy="908754"/>
          </a:xfrm>
          <a:prstGeom prst="roundRect">
            <a:avLst/>
          </a:prstGeom>
          <a:noFill/>
          <a:ln w="444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590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Data Transformation - Creating dummy Variables for Categorical variables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2711"/>
            <a:ext cx="3838479" cy="1599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014" y="1172711"/>
            <a:ext cx="6994186" cy="28591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8640" y="4091256"/>
            <a:ext cx="9817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Converted the Categorical variables into dichotomous variables based on their labels, and then included them in the Final Dataset and removed the original categorical variables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4819252"/>
            <a:ext cx="7988969" cy="186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449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8448"/>
            <a:ext cx="4398494" cy="535190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Feature Selection – Using Information Value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947057" y="1497537"/>
            <a:ext cx="3422812" cy="244178"/>
          </a:xfrm>
          <a:prstGeom prst="roundRect">
            <a:avLst/>
          </a:prstGeom>
          <a:noFill/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47057" y="3243942"/>
            <a:ext cx="3422812" cy="155121"/>
          </a:xfrm>
          <a:prstGeom prst="roundRect">
            <a:avLst/>
          </a:prstGeom>
          <a:noFill/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099457" y="3707331"/>
            <a:ext cx="3422812" cy="244178"/>
          </a:xfrm>
          <a:prstGeom prst="roundRect">
            <a:avLst/>
          </a:prstGeom>
          <a:noFill/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23" y="1258447"/>
            <a:ext cx="5824584" cy="44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003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Feature Selection – Using WOE (Weight of Evidence) for taking care of Class Imbalance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2710"/>
            <a:ext cx="7353488" cy="53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795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Splitting of Dataset into 70:30 Split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0913"/>
            <a:ext cx="10863388" cy="39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178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Modelling – Logistic Regression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1791"/>
            <a:ext cx="8895183" cy="534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520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Modelling – Decision Tree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2711"/>
            <a:ext cx="8305800" cy="545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1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err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Janseen</a:t>
            </a:r>
            <a:r>
              <a:rPr lang="en-US" sz="4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Vaccine</a:t>
            </a:r>
            <a:endParaRPr lang="en-US" sz="1800" i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100051" y="4703978"/>
            <a:ext cx="10058400" cy="1143000"/>
          </a:xfrm>
        </p:spPr>
        <p:txBody>
          <a:bodyPr>
            <a:normAutofit/>
          </a:bodyPr>
          <a:lstStyle/>
          <a:p>
            <a:r>
              <a:rPr lang="en-US" sz="1800" i="1" cap="none" spc="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Twitter Feeds</a:t>
            </a:r>
          </a:p>
        </p:txBody>
      </p:sp>
    </p:spTree>
    <p:extLst>
      <p:ext uri="{BB962C8B-B14F-4D97-AF65-F5344CB8AC3E}">
        <p14:creationId xmlns:p14="http://schemas.microsoft.com/office/powerpoint/2010/main" val="13426801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Modelling – Random Forest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7170"/>
            <a:ext cx="8095227" cy="53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235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Modelling – LSTM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80724"/>
            <a:ext cx="3984171" cy="2357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6417"/>
            <a:ext cx="8968613" cy="296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485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Model Evaluation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193502"/>
              </p:ext>
            </p:extLst>
          </p:nvPr>
        </p:nvGraphicFramePr>
        <p:xfrm>
          <a:off x="838200" y="1815462"/>
          <a:ext cx="10201976" cy="3134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0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0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0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0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44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Algorithms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20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Parameters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4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Using </a:t>
                      </a:r>
                      <a:r>
                        <a:rPr lang="en-US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Kfold</a:t>
                      </a: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with 5 Splits ( using c = 0.001, 0.01, 0.1,1,10,100)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4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 Tree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92.4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Using </a:t>
                      </a:r>
                      <a:r>
                        <a:rPr lang="en-US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Kfold</a:t>
                      </a: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with Depth = 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4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91.7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Trees = 250, Depth = 3,4,5,6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4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LSTM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Epochs = 120, Batch =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64, Drop out = 0.5</a:t>
                      </a:r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4222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endParaRPr lang="en-US" sz="1200" i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57778" y="5294489"/>
            <a:ext cx="21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76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VAERS Data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3731"/>
            <a:ext cx="5428500" cy="53180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1443731"/>
            <a:ext cx="5225467" cy="531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976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VAERS Vaccine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3201"/>
            <a:ext cx="102870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45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38200" y="286603"/>
            <a:ext cx="11049000" cy="76728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66"/>
                </a:solidFill>
                <a:latin typeface="Times New Roman" charset="0"/>
                <a:ea typeface="Times New Roman" charset="0"/>
                <a:cs typeface="Times New Roman" charset="0"/>
              </a:rPr>
              <a:t>VAERS Symptoms</a:t>
            </a:r>
            <a:endParaRPr lang="en-US" sz="2400" i="1" dirty="0">
              <a:solidFill>
                <a:srgbClr val="00006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7692"/>
            <a:ext cx="10315575" cy="2600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3988017"/>
            <a:ext cx="103632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405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053886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1113298"/>
            <a:ext cx="1104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6233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nset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1737</TotalTime>
  <Words>1773</Words>
  <Application>Microsoft Office PowerPoint</Application>
  <PresentationFormat>Widescreen</PresentationFormat>
  <Paragraphs>438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Arial</vt:lpstr>
      <vt:lpstr>Calibri</vt:lpstr>
      <vt:lpstr>Calibri Light</vt:lpstr>
      <vt:lpstr>Times New Roman</vt:lpstr>
      <vt:lpstr>Wingdings</vt:lpstr>
      <vt:lpstr>Retrospect</vt:lpstr>
      <vt:lpstr>A Study on Covid-19 Vaccines</vt:lpstr>
      <vt:lpstr>NLP (Text Analysis) – Part I – Sentiment Analysis</vt:lpstr>
      <vt:lpstr>Sentiment Analysis – Step by Step Workflow (Data Processing)</vt:lpstr>
      <vt:lpstr>Sentiment Analysis – Step by Step Workflow (Sentiment Prediction)</vt:lpstr>
      <vt:lpstr>Word Cloud of All Twitter Feeds - Overall</vt:lpstr>
      <vt:lpstr>Word Frequency - Overall</vt:lpstr>
      <vt:lpstr>Network Graph of All Twitter Feeds - Overall</vt:lpstr>
      <vt:lpstr>NLP Summary – Based on Sentiment Score (Polarity) Distribution</vt:lpstr>
      <vt:lpstr>Janseen Vaccine</vt:lpstr>
      <vt:lpstr>Twitter Data – September 2021 (Token  janseen) | (&lt; 100 Tweets)</vt:lpstr>
      <vt:lpstr>Words Frequency</vt:lpstr>
      <vt:lpstr>Sentiment Classification using Python</vt:lpstr>
      <vt:lpstr>Sentiment Classification</vt:lpstr>
      <vt:lpstr>Word Cloud of Positive Twitter Feeds (Sentiment Analysis)</vt:lpstr>
      <vt:lpstr>Word Cloud of Negative Twitter Feeds (Sentiment Analysis)</vt:lpstr>
      <vt:lpstr>Moderna Vaccine</vt:lpstr>
      <vt:lpstr>Twitter Data – September 2021 (Token  moderna) | (&lt; 2,000 Tweets)</vt:lpstr>
      <vt:lpstr>Words Frequency</vt:lpstr>
      <vt:lpstr>Sentiment Classification using Python</vt:lpstr>
      <vt:lpstr>Sentiment Classification</vt:lpstr>
      <vt:lpstr>Word Cloud of Positive Twitter Feeds (Sentiment Analysis)</vt:lpstr>
      <vt:lpstr>Word Cloud of Negative Twitter Feeds (Sentiment Analysis)</vt:lpstr>
      <vt:lpstr>Pfizer/Biontech Vaccine</vt:lpstr>
      <vt:lpstr>Twitter Data – September 2021 (Token  Pfizer,biontech) | (&lt; 2,000 Tweets)</vt:lpstr>
      <vt:lpstr>Words Frequency</vt:lpstr>
      <vt:lpstr>Sentiment Classification using Python</vt:lpstr>
      <vt:lpstr>Sentiment Classification</vt:lpstr>
      <vt:lpstr>Word Cloud of Positive Twitter Feeds (Sentiment Analysis)</vt:lpstr>
      <vt:lpstr>Word Cloud of Negative Twitter Feeds (Sentiment Analysis)</vt:lpstr>
      <vt:lpstr>NLP (Text Analysis) – Part II – Word Cloud</vt:lpstr>
      <vt:lpstr>Objective</vt:lpstr>
      <vt:lpstr>NLP – Textual Analysis of VAERS Data – Step 1</vt:lpstr>
      <vt:lpstr>NLP – Textual Analysis of VAERS Data – Step 2</vt:lpstr>
      <vt:lpstr>NLP – Textual Analysis of VAERS Data – Step 3</vt:lpstr>
      <vt:lpstr>VAERS Data for NLP Analysis</vt:lpstr>
      <vt:lpstr>Textual Analysis – Words Frequency (Symptoms) - Overall</vt:lpstr>
      <vt:lpstr>Textual Analysis – Word Cloud - Overall</vt:lpstr>
      <vt:lpstr>Textual Analysis – Network Graph - Overall</vt:lpstr>
      <vt:lpstr>NLP Summary – Based on Sentiment Score (Polarity) Distribution (VAERS Data)</vt:lpstr>
      <vt:lpstr>Janseen Vaccine</vt:lpstr>
      <vt:lpstr>Top 20 Symptoms Post Vaccination </vt:lpstr>
      <vt:lpstr>Textual Analysis – Words Frequency (Symptoms)</vt:lpstr>
      <vt:lpstr>Textual Analysis – Word Cloud</vt:lpstr>
      <vt:lpstr>Sentiment Classification using Python</vt:lpstr>
      <vt:lpstr>Sentiment Classification</vt:lpstr>
      <vt:lpstr>Moderna Vaccine</vt:lpstr>
      <vt:lpstr>Top 20 Symptoms Post Vaccination</vt:lpstr>
      <vt:lpstr>Textual Analysis – Words Frequency (Symptoms)</vt:lpstr>
      <vt:lpstr>Textual Analysis – Word Cloud</vt:lpstr>
      <vt:lpstr>Sentiment Classification using Python</vt:lpstr>
      <vt:lpstr>Sentiment Classification</vt:lpstr>
      <vt:lpstr>Pfizer Vaccine</vt:lpstr>
      <vt:lpstr>Top 20 Symptoms Post Vaccination </vt:lpstr>
      <vt:lpstr>Textual Analysis – Words Frequency (Symptoms)</vt:lpstr>
      <vt:lpstr>Textual Analysis – Word Cloud</vt:lpstr>
      <vt:lpstr>Sentiment Classification using Python</vt:lpstr>
      <vt:lpstr>Sentiment Classification</vt:lpstr>
      <vt:lpstr>Data Modelling- Descriptive Statistics</vt:lpstr>
      <vt:lpstr>Distribution of Vaccine Lot Across the 3 Manufacturers</vt:lpstr>
      <vt:lpstr>Cross Correlation across Variables</vt:lpstr>
      <vt:lpstr>Cross Correlation across Variables (Visual)</vt:lpstr>
      <vt:lpstr>Distribution based on Manufacturers – Average Hospital Days</vt:lpstr>
      <vt:lpstr>Distribution based on Manufacturers – Average Age</vt:lpstr>
      <vt:lpstr>Distribution based on Manufacturers – No of Deaths</vt:lpstr>
      <vt:lpstr>Distribution based on Manufacturers – Average Age of Deaths</vt:lpstr>
      <vt:lpstr>Distribution based on Gender – No of Deaths</vt:lpstr>
      <vt:lpstr>Distribution based on Gender – Average Age</vt:lpstr>
      <vt:lpstr>Distribution based on Genders - Average Days (Difference of Onset and Vaccine Dates)</vt:lpstr>
      <vt:lpstr>Distribution based on Gender - Average Hospital Days</vt:lpstr>
      <vt:lpstr>Distribution based on Deaths across States</vt:lpstr>
      <vt:lpstr>Distribution based on Facility Vaccine Administered – No of Deaths</vt:lpstr>
      <vt:lpstr>Machine Learning Model</vt:lpstr>
      <vt:lpstr>Objective</vt:lpstr>
      <vt:lpstr>Building the Classification Model – Step 1</vt:lpstr>
      <vt:lpstr>Building the Classification Model – Step 2</vt:lpstr>
      <vt:lpstr>PowerPoint Presentation</vt:lpstr>
      <vt:lpstr>Data Modelling</vt:lpstr>
      <vt:lpstr>VAERS Dataset – 3 Files</vt:lpstr>
      <vt:lpstr>Data Preparation – Combined View</vt:lpstr>
      <vt:lpstr>Data Preparation – Filtering, Imputing, Treating</vt:lpstr>
      <vt:lpstr>EDA – Data distribution</vt:lpstr>
      <vt:lpstr>EDA – Data distribution</vt:lpstr>
      <vt:lpstr>EDA - Cross Correlation (Spearman’s &amp; Cramer’s V(for Categorical))</vt:lpstr>
      <vt:lpstr>Data Transformation - Creating dummy Variables for Categorical variables</vt:lpstr>
      <vt:lpstr>Feature Selection – Using Information Value</vt:lpstr>
      <vt:lpstr>Feature Selection – Using WOE (Weight of Evidence) for taking care of Class Imbalance</vt:lpstr>
      <vt:lpstr>Splitting of Dataset into 70:30 Split</vt:lpstr>
      <vt:lpstr>Modelling – Logistic Regression</vt:lpstr>
      <vt:lpstr>Modelling – Decision Tree</vt:lpstr>
      <vt:lpstr>Modelling – Random Forest</vt:lpstr>
      <vt:lpstr>Modelling – LSTM</vt:lpstr>
      <vt:lpstr>Model Evaluation</vt:lpstr>
      <vt:lpstr>Appendix</vt:lpstr>
      <vt:lpstr>VAERS Data</vt:lpstr>
      <vt:lpstr>VAERS Vaccine</vt:lpstr>
      <vt:lpstr>VAERS Symptoms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JASDEEP KAUR</cp:lastModifiedBy>
  <cp:revision>123</cp:revision>
  <dcterms:created xsi:type="dcterms:W3CDTF">2017-04-09T01:17:26Z</dcterms:created>
  <dcterms:modified xsi:type="dcterms:W3CDTF">2021-10-10T10:18:25Z</dcterms:modified>
</cp:coreProperties>
</file>